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98" r:id="rId5"/>
    <p:sldId id="300" r:id="rId6"/>
    <p:sldId id="302" r:id="rId7"/>
    <p:sldId id="303" r:id="rId8"/>
    <p:sldId id="305" r:id="rId9"/>
    <p:sldId id="306" r:id="rId10"/>
    <p:sldId id="309" r:id="rId11"/>
    <p:sldId id="311" r:id="rId12"/>
    <p:sldId id="310" r:id="rId13"/>
    <p:sldId id="312" r:id="rId14"/>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19" autoAdjust="0"/>
  </p:normalViewPr>
  <p:slideViewPr>
    <p:cSldViewPr snapToGrid="0">
      <p:cViewPr varScale="1">
        <p:scale>
          <a:sx n="87" d="100"/>
          <a:sy n="87" d="100"/>
        </p:scale>
        <p:origin x="528" y="67"/>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4D6ECF-944F-488D-ACD7-9FCAA49405FA}"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ru-RU"/>
        </a:p>
      </dgm:t>
    </dgm:pt>
    <dgm:pt modelId="{1AE507FF-A0E0-4E5D-9899-72BDDF25E368}">
      <dgm:prSet phldrT="[Текст]"/>
      <dgm:spPr/>
      <dgm:t>
        <a:bodyPr/>
        <a:lstStyle/>
        <a:p>
          <a:r>
            <a:rPr lang="ru-RU" b="0" i="0" dirty="0"/>
            <a:t>1987 </a:t>
          </a:r>
          <a:endParaRPr lang="ru-RU" dirty="0"/>
        </a:p>
      </dgm:t>
    </dgm:pt>
    <dgm:pt modelId="{0091AB11-CC56-4DB7-B423-7AF20BAA5BFF}" type="parTrans" cxnId="{F01C6B0A-49D4-4F1B-9F84-1EDE8AF35FCD}">
      <dgm:prSet/>
      <dgm:spPr/>
      <dgm:t>
        <a:bodyPr/>
        <a:lstStyle/>
        <a:p>
          <a:endParaRPr lang="ru-RU"/>
        </a:p>
      </dgm:t>
    </dgm:pt>
    <dgm:pt modelId="{9D873876-9C93-4284-BE91-A5E90A6E95F6}" type="sibTrans" cxnId="{F01C6B0A-49D4-4F1B-9F84-1EDE8AF35FCD}">
      <dgm:prSet/>
      <dgm:spPr/>
      <dgm:t>
        <a:bodyPr/>
        <a:lstStyle/>
        <a:p>
          <a:endParaRPr lang="ru-RU"/>
        </a:p>
      </dgm:t>
    </dgm:pt>
    <dgm:pt modelId="{032FE960-73EA-4670-B5B4-D153318186F6}">
      <dgm:prSet phldrT="[Текст]" custT="1"/>
      <dgm:spPr/>
      <dgm:t>
        <a:bodyPr/>
        <a:lstStyle/>
        <a:p>
          <a:r>
            <a:rPr lang="ru-RU" sz="2400" b="0" i="0" dirty="0">
              <a:latin typeface="Bookman Old Style" pitchFamily="18" charset="0"/>
            </a:rPr>
            <a:t>принимал участие в чистке советского генералитета по «делу Матиаса Руста»</a:t>
          </a:r>
          <a:endParaRPr lang="ru-RU" sz="2400" dirty="0">
            <a:latin typeface="Bookman Old Style" pitchFamily="18" charset="0"/>
          </a:endParaRPr>
        </a:p>
      </dgm:t>
    </dgm:pt>
    <dgm:pt modelId="{B571106A-DF4B-40F7-B9DD-8C54073B910F}" type="parTrans" cxnId="{D6CE8ED1-1250-4A0C-9333-AE3BBED60612}">
      <dgm:prSet/>
      <dgm:spPr/>
      <dgm:t>
        <a:bodyPr/>
        <a:lstStyle/>
        <a:p>
          <a:endParaRPr lang="ru-RU"/>
        </a:p>
      </dgm:t>
    </dgm:pt>
    <dgm:pt modelId="{2A8C3BDD-1DD6-4AA8-8852-D42869705546}" type="sibTrans" cxnId="{D6CE8ED1-1250-4A0C-9333-AE3BBED60612}">
      <dgm:prSet/>
      <dgm:spPr/>
      <dgm:t>
        <a:bodyPr/>
        <a:lstStyle/>
        <a:p>
          <a:endParaRPr lang="ru-RU"/>
        </a:p>
      </dgm:t>
    </dgm:pt>
    <dgm:pt modelId="{3525CA6A-614C-40C2-BD6B-B3207AF7D0CA}">
      <dgm:prSet phldrT="[Текст]"/>
      <dgm:spPr/>
      <dgm:t>
        <a:bodyPr/>
        <a:lstStyle/>
        <a:p>
          <a:r>
            <a:rPr lang="ru-RU" b="0" i="0"/>
            <a:t>1988 </a:t>
          </a:r>
          <a:r>
            <a:rPr lang="ru-RU" b="0" i="0">
              <a:solidFill>
                <a:srgbClr val="262626"/>
              </a:solidFill>
              <a:effectLst/>
              <a:latin typeface="PT Sans" panose="020B0503020203020204" pitchFamily="34" charset="-52"/>
            </a:rPr>
            <a:t> </a:t>
          </a:r>
          <a:endParaRPr lang="ru-RU" dirty="0"/>
        </a:p>
      </dgm:t>
    </dgm:pt>
    <dgm:pt modelId="{41E9450C-30F6-41B7-AC2D-0906A00A9510}" type="parTrans" cxnId="{A16CB2E7-9E00-47B6-9C4E-B43FE202F236}">
      <dgm:prSet/>
      <dgm:spPr/>
      <dgm:t>
        <a:bodyPr/>
        <a:lstStyle/>
        <a:p>
          <a:endParaRPr lang="ru-RU"/>
        </a:p>
      </dgm:t>
    </dgm:pt>
    <dgm:pt modelId="{91CCE35F-C9A1-46CB-BF87-B1612F6C8D40}" type="sibTrans" cxnId="{A16CB2E7-9E00-47B6-9C4E-B43FE202F236}">
      <dgm:prSet/>
      <dgm:spPr/>
      <dgm:t>
        <a:bodyPr/>
        <a:lstStyle/>
        <a:p>
          <a:endParaRPr lang="ru-RU"/>
        </a:p>
      </dgm:t>
    </dgm:pt>
    <dgm:pt modelId="{92315F63-65E7-469A-B268-7FA2E4C472E5}">
      <dgm:prSet phldrT="[Текст]" custT="1"/>
      <dgm:spPr/>
      <dgm:t>
        <a:bodyPr/>
        <a:lstStyle/>
        <a:p>
          <a:r>
            <a:rPr lang="ru-RU" sz="2200" b="0" i="0">
              <a:latin typeface="Bookman Old Style" pitchFamily="18" charset="0"/>
            </a:rPr>
            <a:t>ему </a:t>
          </a:r>
          <a:r>
            <a:rPr lang="ru-RU" sz="2200" b="0" i="0" dirty="0">
              <a:latin typeface="Bookman Old Style" pitchFamily="18" charset="0"/>
            </a:rPr>
            <a:t>было поручено курировать от ЦК КПСС и внешнюю политику СССР</a:t>
          </a:r>
          <a:endParaRPr lang="ru-RU" sz="2400" dirty="0">
            <a:latin typeface="Bookman Old Style" pitchFamily="18" charset="0"/>
          </a:endParaRPr>
        </a:p>
      </dgm:t>
    </dgm:pt>
    <dgm:pt modelId="{86005D97-3149-4F36-AD3B-32E4B7414FBE}" type="parTrans" cxnId="{B98D68D8-25FE-49AB-9782-B2EECA36A8A7}">
      <dgm:prSet/>
      <dgm:spPr/>
      <dgm:t>
        <a:bodyPr/>
        <a:lstStyle/>
        <a:p>
          <a:endParaRPr lang="ru-RU"/>
        </a:p>
      </dgm:t>
    </dgm:pt>
    <dgm:pt modelId="{6B948B70-780E-46DB-A7A8-63F77BB0510D}" type="sibTrans" cxnId="{B98D68D8-25FE-49AB-9782-B2EECA36A8A7}">
      <dgm:prSet/>
      <dgm:spPr/>
      <dgm:t>
        <a:bodyPr/>
        <a:lstStyle/>
        <a:p>
          <a:endParaRPr lang="ru-RU"/>
        </a:p>
      </dgm:t>
    </dgm:pt>
    <dgm:pt modelId="{7460BE19-4BD0-469D-A9A8-A8CA07567006}">
      <dgm:prSet phldrT="[Текст]"/>
      <dgm:spPr/>
      <dgm:t>
        <a:bodyPr/>
        <a:lstStyle/>
        <a:p>
          <a:r>
            <a:rPr lang="ru-RU" b="0" i="0" dirty="0">
              <a:solidFill>
                <a:srgbClr val="262626"/>
              </a:solidFill>
              <a:effectLst/>
              <a:latin typeface="PT Sans" panose="020B0503020203020204" pitchFamily="34" charset="-52"/>
            </a:rPr>
            <a:t>март 1990 </a:t>
          </a:r>
          <a:endParaRPr lang="ru-RU" dirty="0"/>
        </a:p>
      </dgm:t>
    </dgm:pt>
    <dgm:pt modelId="{9B6F2741-DEDB-41B5-990D-851ABDDBD6A2}" type="parTrans" cxnId="{45A50EA4-CD56-4DC6-818C-F47D88B981E7}">
      <dgm:prSet/>
      <dgm:spPr/>
      <dgm:t>
        <a:bodyPr/>
        <a:lstStyle/>
        <a:p>
          <a:endParaRPr lang="ru-RU"/>
        </a:p>
      </dgm:t>
    </dgm:pt>
    <dgm:pt modelId="{5B6FD2E1-3270-48DD-95A9-94729C34384C}" type="sibTrans" cxnId="{45A50EA4-CD56-4DC6-818C-F47D88B981E7}">
      <dgm:prSet/>
      <dgm:spPr/>
      <dgm:t>
        <a:bodyPr/>
        <a:lstStyle/>
        <a:p>
          <a:endParaRPr lang="ru-RU"/>
        </a:p>
      </dgm:t>
    </dgm:pt>
    <dgm:pt modelId="{6756076F-FF7D-4A4C-B6E6-0074E213377F}">
      <dgm:prSet phldrT="[Текст]" custT="1"/>
      <dgm:spPr/>
      <dgm:t>
        <a:bodyPr/>
        <a:lstStyle/>
        <a:p>
          <a:r>
            <a:rPr lang="ru-RU" sz="2000" b="0" i="0" dirty="0">
              <a:latin typeface="Bookman Old Style" pitchFamily="18" charset="0"/>
            </a:rPr>
            <a:t>стал членом Президентского Совета СССР</a:t>
          </a:r>
          <a:endParaRPr lang="ru-RU" sz="2000" dirty="0">
            <a:solidFill>
              <a:srgbClr val="FF0000"/>
            </a:solidFill>
            <a:latin typeface="Bookman Old Style" pitchFamily="18" charset="0"/>
          </a:endParaRPr>
        </a:p>
      </dgm:t>
    </dgm:pt>
    <dgm:pt modelId="{FF8B04C3-275D-490D-9A01-489EF789EB73}" type="parTrans" cxnId="{EA187194-7647-44F7-8380-2A6F8A265A98}">
      <dgm:prSet/>
      <dgm:spPr/>
      <dgm:t>
        <a:bodyPr/>
        <a:lstStyle/>
        <a:p>
          <a:endParaRPr lang="ru-RU"/>
        </a:p>
      </dgm:t>
    </dgm:pt>
    <dgm:pt modelId="{F87EED5B-9A58-4378-A3DA-7623ABDD3D18}" type="sibTrans" cxnId="{EA187194-7647-44F7-8380-2A6F8A265A98}">
      <dgm:prSet/>
      <dgm:spPr/>
      <dgm:t>
        <a:bodyPr/>
        <a:lstStyle/>
        <a:p>
          <a:endParaRPr lang="ru-RU"/>
        </a:p>
      </dgm:t>
    </dgm:pt>
    <dgm:pt modelId="{96DE53B1-6A37-4143-9A60-51FBF756190D}" type="pres">
      <dgm:prSet presAssocID="{7F4D6ECF-944F-488D-ACD7-9FCAA49405FA}" presName="Name0" presStyleCnt="0">
        <dgm:presLayoutVars>
          <dgm:chMax val="7"/>
          <dgm:chPref val="7"/>
          <dgm:dir/>
          <dgm:animOne val="branch"/>
          <dgm:animLvl val="lvl"/>
        </dgm:presLayoutVars>
      </dgm:prSet>
      <dgm:spPr/>
    </dgm:pt>
    <dgm:pt modelId="{DA2F956E-04C0-49E0-98BF-24AEFDA62D4E}" type="pres">
      <dgm:prSet presAssocID="{1AE507FF-A0E0-4E5D-9899-72BDDF25E368}" presName="composite" presStyleCnt="0"/>
      <dgm:spPr/>
    </dgm:pt>
    <dgm:pt modelId="{C2923DD7-C668-4BDB-B64C-0B98F2D93DE6}" type="pres">
      <dgm:prSet presAssocID="{1AE507FF-A0E0-4E5D-9899-72BDDF25E368}" presName="BackAccent" presStyleLbl="bgShp" presStyleIdx="0" presStyleCnt="3" custLinFactNeighborX="4540" custLinFactNeighborY="14556"/>
      <dgm:spPr/>
    </dgm:pt>
    <dgm:pt modelId="{2359B3D9-7F5A-4F76-B34C-3D40D9796202}" type="pres">
      <dgm:prSet presAssocID="{1AE507FF-A0E0-4E5D-9899-72BDDF25E368}" presName="Accent" presStyleLbl="alignNode1" presStyleIdx="0" presStyleCnt="3" custLinFactNeighborX="5773" custLinFactNeighborY="16668"/>
      <dgm:spPr>
        <a:solidFill>
          <a:schemeClr val="accent4">
            <a:lumMod val="75000"/>
          </a:schemeClr>
        </a:solidFill>
      </dgm:spPr>
    </dgm:pt>
    <dgm:pt modelId="{1B0BD4F0-5D73-43C2-9C34-E7416EFCD8CC}" type="pres">
      <dgm:prSet presAssocID="{1AE507FF-A0E0-4E5D-9899-72BDDF25E368}" presName="Child" presStyleLbl="revTx" presStyleIdx="0" presStyleCnt="6" custScaleX="129061" custScaleY="68723" custLinFactNeighborX="-16401" custLinFactNeighborY="-6629">
        <dgm:presLayoutVars>
          <dgm:chMax val="0"/>
          <dgm:chPref val="0"/>
          <dgm:bulletEnabled val="1"/>
        </dgm:presLayoutVars>
      </dgm:prSet>
      <dgm:spPr/>
    </dgm:pt>
    <dgm:pt modelId="{2E16D487-79EE-44CE-AF6F-3A1597C0B779}" type="pres">
      <dgm:prSet presAssocID="{1AE507FF-A0E0-4E5D-9899-72BDDF25E368}" presName="Parent" presStyleLbl="revTx" presStyleIdx="1" presStyleCnt="6" custScaleX="88759" custScaleY="62711" custLinFactNeighborX="-8005" custLinFactNeighborY="27701">
        <dgm:presLayoutVars>
          <dgm:chMax val="1"/>
          <dgm:chPref val="1"/>
          <dgm:bulletEnabled val="1"/>
        </dgm:presLayoutVars>
      </dgm:prSet>
      <dgm:spPr/>
    </dgm:pt>
    <dgm:pt modelId="{8B52100F-6033-48C8-AE82-A82AC1E70D67}" type="pres">
      <dgm:prSet presAssocID="{9D873876-9C93-4284-BE91-A5E90A6E95F6}" presName="sibTrans" presStyleCnt="0"/>
      <dgm:spPr/>
    </dgm:pt>
    <dgm:pt modelId="{F7C0F048-5C83-424B-977C-A3AA9760C3A4}" type="pres">
      <dgm:prSet presAssocID="{3525CA6A-614C-40C2-BD6B-B3207AF7D0CA}" presName="composite" presStyleCnt="0"/>
      <dgm:spPr/>
    </dgm:pt>
    <dgm:pt modelId="{1489EFF1-9188-4F4B-AD97-18CA6EBE8226}" type="pres">
      <dgm:prSet presAssocID="{3525CA6A-614C-40C2-BD6B-B3207AF7D0CA}" presName="BackAccent" presStyleLbl="bgShp" presStyleIdx="1" presStyleCnt="3" custLinFactNeighborX="-44268" custLinFactNeighborY="4540"/>
      <dgm:spPr/>
    </dgm:pt>
    <dgm:pt modelId="{7A988353-F806-4DB1-AFB1-ED07D6FA97F2}" type="pres">
      <dgm:prSet presAssocID="{3525CA6A-614C-40C2-BD6B-B3207AF7D0CA}" presName="Accent" presStyleLbl="alignNode1" presStyleIdx="1" presStyleCnt="3" custLinFactNeighborX="-55335" custLinFactNeighborY="5676"/>
      <dgm:spPr>
        <a:solidFill>
          <a:schemeClr val="accent4">
            <a:lumMod val="75000"/>
          </a:schemeClr>
        </a:solidFill>
      </dgm:spPr>
    </dgm:pt>
    <dgm:pt modelId="{A8CA0EFF-27AD-4864-9623-C67DF2891448}" type="pres">
      <dgm:prSet presAssocID="{3525CA6A-614C-40C2-BD6B-B3207AF7D0CA}" presName="Child" presStyleLbl="revTx" presStyleIdx="2" presStyleCnt="6" custScaleX="189849" custScaleY="76592" custLinFactNeighborX="-13355" custLinFactNeighborY="-2147">
        <dgm:presLayoutVars>
          <dgm:chMax val="0"/>
          <dgm:chPref val="0"/>
          <dgm:bulletEnabled val="1"/>
        </dgm:presLayoutVars>
      </dgm:prSet>
      <dgm:spPr/>
    </dgm:pt>
    <dgm:pt modelId="{E34DB8ED-919C-421F-AA57-D9B11C0E2A0D}" type="pres">
      <dgm:prSet presAssocID="{3525CA6A-614C-40C2-BD6B-B3207AF7D0CA}" presName="Parent" presStyleLbl="revTx" presStyleIdx="3" presStyleCnt="6" custLinFactNeighborX="-15731">
        <dgm:presLayoutVars>
          <dgm:chMax val="1"/>
          <dgm:chPref val="1"/>
          <dgm:bulletEnabled val="1"/>
        </dgm:presLayoutVars>
      </dgm:prSet>
      <dgm:spPr/>
    </dgm:pt>
    <dgm:pt modelId="{33DF048A-10B3-4FBC-B047-6067FADE89E1}" type="pres">
      <dgm:prSet presAssocID="{91CCE35F-C9A1-46CB-BF87-B1612F6C8D40}" presName="sibTrans" presStyleCnt="0"/>
      <dgm:spPr/>
    </dgm:pt>
    <dgm:pt modelId="{DD79DE33-0F66-4E95-B49A-E1FF259825D9}" type="pres">
      <dgm:prSet presAssocID="{7460BE19-4BD0-469D-A9A8-A8CA07567006}" presName="composite" presStyleCnt="0"/>
      <dgm:spPr/>
    </dgm:pt>
    <dgm:pt modelId="{C33CA054-9464-4780-B694-C812FA704284}" type="pres">
      <dgm:prSet presAssocID="{7460BE19-4BD0-469D-A9A8-A8CA07567006}" presName="BackAccent" presStyleLbl="bgShp" presStyleIdx="2" presStyleCnt="3" custLinFactX="-21512" custLinFactNeighborX="-100000" custLinFactNeighborY="8824"/>
      <dgm:spPr/>
    </dgm:pt>
    <dgm:pt modelId="{89C5CA82-BAA3-443D-81BC-A5FA78B42378}" type="pres">
      <dgm:prSet presAssocID="{7460BE19-4BD0-469D-A9A8-A8CA07567006}" presName="Accent" presStyleLbl="alignNode1" presStyleIdx="2" presStyleCnt="3" custLinFactX="-51890" custLinFactNeighborX="-100000" custLinFactNeighborY="8629"/>
      <dgm:spPr>
        <a:solidFill>
          <a:schemeClr val="accent4">
            <a:lumMod val="75000"/>
          </a:schemeClr>
        </a:solidFill>
      </dgm:spPr>
    </dgm:pt>
    <dgm:pt modelId="{A81F4A80-D86A-4854-8716-17C46F5A9E26}" type="pres">
      <dgm:prSet presAssocID="{7460BE19-4BD0-469D-A9A8-A8CA07567006}" presName="Child" presStyleLbl="revTx" presStyleIdx="4" presStyleCnt="6" custScaleX="206376" custScaleY="87107" custLinFactNeighborX="-1230" custLinFactNeighborY="2594">
        <dgm:presLayoutVars>
          <dgm:chMax val="0"/>
          <dgm:chPref val="0"/>
          <dgm:bulletEnabled val="1"/>
        </dgm:presLayoutVars>
      </dgm:prSet>
      <dgm:spPr/>
    </dgm:pt>
    <dgm:pt modelId="{5C660FE3-31F6-4CE2-81E6-05E816B99717}" type="pres">
      <dgm:prSet presAssocID="{7460BE19-4BD0-469D-A9A8-A8CA07567006}" presName="Parent" presStyleLbl="revTx" presStyleIdx="5" presStyleCnt="6" custLinFactNeighborX="-34051" custLinFactNeighborY="5675">
        <dgm:presLayoutVars>
          <dgm:chMax val="1"/>
          <dgm:chPref val="1"/>
          <dgm:bulletEnabled val="1"/>
        </dgm:presLayoutVars>
      </dgm:prSet>
      <dgm:spPr/>
    </dgm:pt>
  </dgm:ptLst>
  <dgm:cxnLst>
    <dgm:cxn modelId="{F01C6B0A-49D4-4F1B-9F84-1EDE8AF35FCD}" srcId="{7F4D6ECF-944F-488D-ACD7-9FCAA49405FA}" destId="{1AE507FF-A0E0-4E5D-9899-72BDDF25E368}" srcOrd="0" destOrd="0" parTransId="{0091AB11-CC56-4DB7-B423-7AF20BAA5BFF}" sibTransId="{9D873876-9C93-4284-BE91-A5E90A6E95F6}"/>
    <dgm:cxn modelId="{28351B4B-9FD1-45BE-BBBA-37CC70B3BC66}" type="presOf" srcId="{92315F63-65E7-469A-B268-7FA2E4C472E5}" destId="{A8CA0EFF-27AD-4864-9623-C67DF2891448}" srcOrd="0" destOrd="0" presId="urn:microsoft.com/office/officeart/2008/layout/IncreasingCircleProcess"/>
    <dgm:cxn modelId="{20C1567D-8CC6-4C00-B016-E5C222A129C9}" type="presOf" srcId="{7460BE19-4BD0-469D-A9A8-A8CA07567006}" destId="{5C660FE3-31F6-4CE2-81E6-05E816B99717}" srcOrd="0" destOrd="0" presId="urn:microsoft.com/office/officeart/2008/layout/IncreasingCircleProcess"/>
    <dgm:cxn modelId="{7A06A27D-6D1D-424A-924D-2996CF6A2E63}" type="presOf" srcId="{032FE960-73EA-4670-B5B4-D153318186F6}" destId="{1B0BD4F0-5D73-43C2-9C34-E7416EFCD8CC}" srcOrd="0" destOrd="0" presId="urn:microsoft.com/office/officeart/2008/layout/IncreasingCircleProcess"/>
    <dgm:cxn modelId="{9A7EF58D-D90F-4374-BC36-5960D56DBDC0}" type="presOf" srcId="{3525CA6A-614C-40C2-BD6B-B3207AF7D0CA}" destId="{E34DB8ED-919C-421F-AA57-D9B11C0E2A0D}" srcOrd="0" destOrd="0" presId="urn:microsoft.com/office/officeart/2008/layout/IncreasingCircleProcess"/>
    <dgm:cxn modelId="{EA187194-7647-44F7-8380-2A6F8A265A98}" srcId="{7460BE19-4BD0-469D-A9A8-A8CA07567006}" destId="{6756076F-FF7D-4A4C-B6E6-0074E213377F}" srcOrd="0" destOrd="0" parTransId="{FF8B04C3-275D-490D-9A01-489EF789EB73}" sibTransId="{F87EED5B-9A58-4378-A3DA-7623ABDD3D18}"/>
    <dgm:cxn modelId="{45A50EA4-CD56-4DC6-818C-F47D88B981E7}" srcId="{7F4D6ECF-944F-488D-ACD7-9FCAA49405FA}" destId="{7460BE19-4BD0-469D-A9A8-A8CA07567006}" srcOrd="2" destOrd="0" parTransId="{9B6F2741-DEDB-41B5-990D-851ABDDBD6A2}" sibTransId="{5B6FD2E1-3270-48DD-95A9-94729C34384C}"/>
    <dgm:cxn modelId="{B068E0CF-BEB8-463C-8C5A-140C71A639F9}" type="presOf" srcId="{6756076F-FF7D-4A4C-B6E6-0074E213377F}" destId="{A81F4A80-D86A-4854-8716-17C46F5A9E26}" srcOrd="0" destOrd="0" presId="urn:microsoft.com/office/officeart/2008/layout/IncreasingCircleProcess"/>
    <dgm:cxn modelId="{D6CE8ED1-1250-4A0C-9333-AE3BBED60612}" srcId="{1AE507FF-A0E0-4E5D-9899-72BDDF25E368}" destId="{032FE960-73EA-4670-B5B4-D153318186F6}" srcOrd="0" destOrd="0" parTransId="{B571106A-DF4B-40F7-B9DD-8C54073B910F}" sibTransId="{2A8C3BDD-1DD6-4AA8-8852-D42869705546}"/>
    <dgm:cxn modelId="{B98D68D8-25FE-49AB-9782-B2EECA36A8A7}" srcId="{3525CA6A-614C-40C2-BD6B-B3207AF7D0CA}" destId="{92315F63-65E7-469A-B268-7FA2E4C472E5}" srcOrd="0" destOrd="0" parTransId="{86005D97-3149-4F36-AD3B-32E4B7414FBE}" sibTransId="{6B948B70-780E-46DB-A7A8-63F77BB0510D}"/>
    <dgm:cxn modelId="{9097A9DF-58DE-464D-B5C6-03D86F9D5F92}" type="presOf" srcId="{1AE507FF-A0E0-4E5D-9899-72BDDF25E368}" destId="{2E16D487-79EE-44CE-AF6F-3A1597C0B779}" srcOrd="0" destOrd="0" presId="urn:microsoft.com/office/officeart/2008/layout/IncreasingCircleProcess"/>
    <dgm:cxn modelId="{16F138E0-F902-48CA-A8D7-B321BC7723DE}" type="presOf" srcId="{7F4D6ECF-944F-488D-ACD7-9FCAA49405FA}" destId="{96DE53B1-6A37-4143-9A60-51FBF756190D}" srcOrd="0" destOrd="0" presId="urn:microsoft.com/office/officeart/2008/layout/IncreasingCircleProcess"/>
    <dgm:cxn modelId="{A16CB2E7-9E00-47B6-9C4E-B43FE202F236}" srcId="{7F4D6ECF-944F-488D-ACD7-9FCAA49405FA}" destId="{3525CA6A-614C-40C2-BD6B-B3207AF7D0CA}" srcOrd="1" destOrd="0" parTransId="{41E9450C-30F6-41B7-AC2D-0906A00A9510}" sibTransId="{91CCE35F-C9A1-46CB-BF87-B1612F6C8D40}"/>
    <dgm:cxn modelId="{203001AD-9251-4D89-B559-25957269177F}" type="presParOf" srcId="{96DE53B1-6A37-4143-9A60-51FBF756190D}" destId="{DA2F956E-04C0-49E0-98BF-24AEFDA62D4E}" srcOrd="0" destOrd="0" presId="urn:microsoft.com/office/officeart/2008/layout/IncreasingCircleProcess"/>
    <dgm:cxn modelId="{5121A5F9-CE18-44D9-B7C1-2864F817A384}" type="presParOf" srcId="{DA2F956E-04C0-49E0-98BF-24AEFDA62D4E}" destId="{C2923DD7-C668-4BDB-B64C-0B98F2D93DE6}" srcOrd="0" destOrd="0" presId="urn:microsoft.com/office/officeart/2008/layout/IncreasingCircleProcess"/>
    <dgm:cxn modelId="{9EC541FF-51A7-45AB-892C-A8970DE3FC34}" type="presParOf" srcId="{DA2F956E-04C0-49E0-98BF-24AEFDA62D4E}" destId="{2359B3D9-7F5A-4F76-B34C-3D40D9796202}" srcOrd="1" destOrd="0" presId="urn:microsoft.com/office/officeart/2008/layout/IncreasingCircleProcess"/>
    <dgm:cxn modelId="{545FAD5D-AAD9-4A33-8814-124D5A406686}" type="presParOf" srcId="{DA2F956E-04C0-49E0-98BF-24AEFDA62D4E}" destId="{1B0BD4F0-5D73-43C2-9C34-E7416EFCD8CC}" srcOrd="2" destOrd="0" presId="urn:microsoft.com/office/officeart/2008/layout/IncreasingCircleProcess"/>
    <dgm:cxn modelId="{7D8B545C-6A19-4A29-BECB-55E51973294F}" type="presParOf" srcId="{DA2F956E-04C0-49E0-98BF-24AEFDA62D4E}" destId="{2E16D487-79EE-44CE-AF6F-3A1597C0B779}" srcOrd="3" destOrd="0" presId="urn:microsoft.com/office/officeart/2008/layout/IncreasingCircleProcess"/>
    <dgm:cxn modelId="{EF4FF2EF-FA4F-4E12-8CF2-A35FD3973D10}" type="presParOf" srcId="{96DE53B1-6A37-4143-9A60-51FBF756190D}" destId="{8B52100F-6033-48C8-AE82-A82AC1E70D67}" srcOrd="1" destOrd="0" presId="urn:microsoft.com/office/officeart/2008/layout/IncreasingCircleProcess"/>
    <dgm:cxn modelId="{437EC7CB-88C3-4774-B474-EE9BF66A5611}" type="presParOf" srcId="{96DE53B1-6A37-4143-9A60-51FBF756190D}" destId="{F7C0F048-5C83-424B-977C-A3AA9760C3A4}" srcOrd="2" destOrd="0" presId="urn:microsoft.com/office/officeart/2008/layout/IncreasingCircleProcess"/>
    <dgm:cxn modelId="{0861F5A3-5BB9-467F-8B5D-24CD34DB5413}" type="presParOf" srcId="{F7C0F048-5C83-424B-977C-A3AA9760C3A4}" destId="{1489EFF1-9188-4F4B-AD97-18CA6EBE8226}" srcOrd="0" destOrd="0" presId="urn:microsoft.com/office/officeart/2008/layout/IncreasingCircleProcess"/>
    <dgm:cxn modelId="{51515F09-A820-461A-9AFC-658A931567E9}" type="presParOf" srcId="{F7C0F048-5C83-424B-977C-A3AA9760C3A4}" destId="{7A988353-F806-4DB1-AFB1-ED07D6FA97F2}" srcOrd="1" destOrd="0" presId="urn:microsoft.com/office/officeart/2008/layout/IncreasingCircleProcess"/>
    <dgm:cxn modelId="{725C7983-FEBE-4B82-8DFD-6E23C18979D1}" type="presParOf" srcId="{F7C0F048-5C83-424B-977C-A3AA9760C3A4}" destId="{A8CA0EFF-27AD-4864-9623-C67DF2891448}" srcOrd="2" destOrd="0" presId="urn:microsoft.com/office/officeart/2008/layout/IncreasingCircleProcess"/>
    <dgm:cxn modelId="{8AB2F9DB-7F21-4D5A-BCF8-982707D304EA}" type="presParOf" srcId="{F7C0F048-5C83-424B-977C-A3AA9760C3A4}" destId="{E34DB8ED-919C-421F-AA57-D9B11C0E2A0D}" srcOrd="3" destOrd="0" presId="urn:microsoft.com/office/officeart/2008/layout/IncreasingCircleProcess"/>
    <dgm:cxn modelId="{F31386B9-3359-414B-B832-6D990FDCFCAB}" type="presParOf" srcId="{96DE53B1-6A37-4143-9A60-51FBF756190D}" destId="{33DF048A-10B3-4FBC-B047-6067FADE89E1}" srcOrd="3" destOrd="0" presId="urn:microsoft.com/office/officeart/2008/layout/IncreasingCircleProcess"/>
    <dgm:cxn modelId="{604D5465-6078-4574-BF02-B2F9347F0E60}" type="presParOf" srcId="{96DE53B1-6A37-4143-9A60-51FBF756190D}" destId="{DD79DE33-0F66-4E95-B49A-E1FF259825D9}" srcOrd="4" destOrd="0" presId="urn:microsoft.com/office/officeart/2008/layout/IncreasingCircleProcess"/>
    <dgm:cxn modelId="{05313650-D934-40EC-BE3B-876DF5182000}" type="presParOf" srcId="{DD79DE33-0F66-4E95-B49A-E1FF259825D9}" destId="{C33CA054-9464-4780-B694-C812FA704284}" srcOrd="0" destOrd="0" presId="urn:microsoft.com/office/officeart/2008/layout/IncreasingCircleProcess"/>
    <dgm:cxn modelId="{D1DB13A6-6202-4E38-B54F-A2223C9E6FEB}" type="presParOf" srcId="{DD79DE33-0F66-4E95-B49A-E1FF259825D9}" destId="{89C5CA82-BAA3-443D-81BC-A5FA78B42378}" srcOrd="1" destOrd="0" presId="urn:microsoft.com/office/officeart/2008/layout/IncreasingCircleProcess"/>
    <dgm:cxn modelId="{5C92C9E8-6099-491A-A630-4C857BE75C8E}" type="presParOf" srcId="{DD79DE33-0F66-4E95-B49A-E1FF259825D9}" destId="{A81F4A80-D86A-4854-8716-17C46F5A9E26}" srcOrd="2" destOrd="0" presId="urn:microsoft.com/office/officeart/2008/layout/IncreasingCircleProcess"/>
    <dgm:cxn modelId="{A219C193-543D-4E64-8712-95A7B22AF6B4}" type="presParOf" srcId="{DD79DE33-0F66-4E95-B49A-E1FF259825D9}" destId="{5C660FE3-31F6-4CE2-81E6-05E816B99717}"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23DD7-C668-4BDB-B64C-0B98F2D93DE6}">
      <dsp:nvSpPr>
        <dsp:cNvPr id="0" name=""/>
        <dsp:cNvSpPr/>
      </dsp:nvSpPr>
      <dsp:spPr>
        <a:xfrm>
          <a:off x="39418" y="236909"/>
          <a:ext cx="698899" cy="6988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59B3D9-7F5A-4F76-B34C-3D40D9796202}">
      <dsp:nvSpPr>
        <dsp:cNvPr id="0" name=""/>
        <dsp:cNvSpPr/>
      </dsp:nvSpPr>
      <dsp:spPr>
        <a:xfrm>
          <a:off x="109856" y="298261"/>
          <a:ext cx="559119" cy="559119"/>
        </a:xfrm>
        <a:prstGeom prst="chord">
          <a:avLst>
            <a:gd name="adj1" fmla="val 1168272"/>
            <a:gd name="adj2" fmla="val 9631728"/>
          </a:avLst>
        </a:prstGeom>
        <a:solidFill>
          <a:schemeClr val="accent4">
            <a:lumMod val="7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BD4F0-5D73-43C2-9C34-E7416EFCD8CC}">
      <dsp:nvSpPr>
        <dsp:cNvPr id="0" name=""/>
        <dsp:cNvSpPr/>
      </dsp:nvSpPr>
      <dsp:spPr>
        <a:xfrm>
          <a:off x="212659" y="1099064"/>
          <a:ext cx="2668435" cy="202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066800">
            <a:lnSpc>
              <a:spcPct val="90000"/>
            </a:lnSpc>
            <a:spcBef>
              <a:spcPct val="0"/>
            </a:spcBef>
            <a:spcAft>
              <a:spcPct val="35000"/>
            </a:spcAft>
            <a:buNone/>
          </a:pPr>
          <a:r>
            <a:rPr lang="ru-RU" sz="2400" b="0" i="0" kern="1200" dirty="0">
              <a:latin typeface="Bookman Old Style" pitchFamily="18" charset="0"/>
            </a:rPr>
            <a:t>принимал участие в чистке советского генералитета по «делу Матиаса Руста»</a:t>
          </a:r>
          <a:endParaRPr lang="ru-RU" sz="2400" kern="1200" dirty="0">
            <a:latin typeface="Bookman Old Style" pitchFamily="18" charset="0"/>
          </a:endParaRPr>
        </a:p>
      </dsp:txBody>
      <dsp:txXfrm>
        <a:off x="212659" y="1099064"/>
        <a:ext cx="2668435" cy="2021281"/>
      </dsp:txXfrm>
    </dsp:sp>
    <dsp:sp modelId="{2E16D487-79EE-44CE-AF6F-3A1597C0B779}">
      <dsp:nvSpPr>
        <dsp:cNvPr id="0" name=""/>
        <dsp:cNvSpPr/>
      </dsp:nvSpPr>
      <dsp:spPr>
        <a:xfrm>
          <a:off x="802890" y="459086"/>
          <a:ext cx="1835160" cy="438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ru-RU" sz="2400" b="0" i="0" kern="1200" dirty="0"/>
            <a:t>1987 </a:t>
          </a:r>
          <a:endParaRPr lang="ru-RU" sz="2400" kern="1200" dirty="0"/>
        </a:p>
      </dsp:txBody>
      <dsp:txXfrm>
        <a:off x="802890" y="459086"/>
        <a:ext cx="1835160" cy="438286"/>
      </dsp:txXfrm>
    </dsp:sp>
    <dsp:sp modelId="{1489EFF1-9188-4F4B-AD97-18CA6EBE8226}">
      <dsp:nvSpPr>
        <dsp:cNvPr id="0" name=""/>
        <dsp:cNvSpPr/>
      </dsp:nvSpPr>
      <dsp:spPr>
        <a:xfrm>
          <a:off x="3140759" y="109046"/>
          <a:ext cx="698899" cy="6988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88353-F806-4DB1-AFB1-ED07D6FA97F2}">
      <dsp:nvSpPr>
        <dsp:cNvPr id="0" name=""/>
        <dsp:cNvSpPr/>
      </dsp:nvSpPr>
      <dsp:spPr>
        <a:xfrm>
          <a:off x="3210649" y="178942"/>
          <a:ext cx="559119" cy="559119"/>
        </a:xfrm>
        <a:prstGeom prst="chord">
          <a:avLst>
            <a:gd name="adj1" fmla="val 20431728"/>
            <a:gd name="adj2" fmla="val 11968272"/>
          </a:avLst>
        </a:prstGeom>
        <a:solidFill>
          <a:schemeClr val="accent4">
            <a:lumMod val="7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CA0EFF-27AD-4864-9623-C67DF2891448}">
      <dsp:nvSpPr>
        <dsp:cNvPr id="0" name=""/>
        <dsp:cNvSpPr/>
      </dsp:nvSpPr>
      <dsp:spPr>
        <a:xfrm>
          <a:off x="3089677" y="1057306"/>
          <a:ext cx="3925274" cy="225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t" anchorCtr="0">
          <a:noAutofit/>
        </a:bodyPr>
        <a:lstStyle/>
        <a:p>
          <a:pPr marL="0" lvl="0" indent="0" algn="l" defTabSz="977900">
            <a:lnSpc>
              <a:spcPct val="90000"/>
            </a:lnSpc>
            <a:spcBef>
              <a:spcPct val="0"/>
            </a:spcBef>
            <a:spcAft>
              <a:spcPct val="35000"/>
            </a:spcAft>
            <a:buNone/>
          </a:pPr>
          <a:r>
            <a:rPr lang="ru-RU" sz="2200" b="0" i="0" kern="1200">
              <a:latin typeface="Bookman Old Style" pitchFamily="18" charset="0"/>
            </a:rPr>
            <a:t>ему </a:t>
          </a:r>
          <a:r>
            <a:rPr lang="ru-RU" sz="2200" b="0" i="0" kern="1200" dirty="0">
              <a:latin typeface="Bookman Old Style" pitchFamily="18" charset="0"/>
            </a:rPr>
            <a:t>было поручено курировать от ЦК КПСС и внешнюю политику СССР</a:t>
          </a:r>
          <a:endParaRPr lang="ru-RU" sz="2400" kern="1200" dirty="0">
            <a:latin typeface="Bookman Old Style" pitchFamily="18" charset="0"/>
          </a:endParaRPr>
        </a:p>
      </dsp:txBody>
      <dsp:txXfrm>
        <a:off x="3089677" y="1057306"/>
        <a:ext cx="3925274" cy="2252725"/>
      </dsp:txXfrm>
    </dsp:sp>
    <dsp:sp modelId="{E34DB8ED-919C-421F-AA57-D9B11C0E2A0D}">
      <dsp:nvSpPr>
        <dsp:cNvPr id="0" name=""/>
        <dsp:cNvSpPr/>
      </dsp:nvSpPr>
      <dsp:spPr>
        <a:xfrm>
          <a:off x="3969401" y="77316"/>
          <a:ext cx="2067577" cy="69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ru-RU" sz="2400" b="0" i="0" kern="1200"/>
            <a:t>1988 </a:t>
          </a:r>
          <a:r>
            <a:rPr lang="ru-RU" sz="2400" b="0" i="0" kern="1200">
              <a:solidFill>
                <a:srgbClr val="262626"/>
              </a:solidFill>
              <a:effectLst/>
              <a:latin typeface="PT Sans" panose="020B0503020203020204" pitchFamily="34" charset="-52"/>
            </a:rPr>
            <a:t> </a:t>
          </a:r>
          <a:endParaRPr lang="ru-RU" sz="2400" kern="1200" dirty="0"/>
        </a:p>
      </dsp:txBody>
      <dsp:txXfrm>
        <a:off x="3969401" y="77316"/>
        <a:ext cx="2067577" cy="698899"/>
      </dsp:txXfrm>
    </dsp:sp>
    <dsp:sp modelId="{C33CA054-9464-4780-B694-C812FA704284}">
      <dsp:nvSpPr>
        <dsp:cNvPr id="0" name=""/>
        <dsp:cNvSpPr/>
      </dsp:nvSpPr>
      <dsp:spPr>
        <a:xfrm>
          <a:off x="6842634" y="61670"/>
          <a:ext cx="698899" cy="6988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5CA82-BAA3-443D-81BC-A5FA78B42378}">
      <dsp:nvSpPr>
        <dsp:cNvPr id="0" name=""/>
        <dsp:cNvSpPr/>
      </dsp:nvSpPr>
      <dsp:spPr>
        <a:xfrm>
          <a:off x="6912524" y="118136"/>
          <a:ext cx="559119" cy="559119"/>
        </a:xfrm>
        <a:prstGeom prst="chord">
          <a:avLst>
            <a:gd name="adj1" fmla="val 16200000"/>
            <a:gd name="adj2" fmla="val 16200000"/>
          </a:avLst>
        </a:prstGeom>
        <a:solidFill>
          <a:schemeClr val="accent4">
            <a:lumMod val="7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F4A80-D86A-4854-8716-17C46F5A9E26}">
      <dsp:nvSpPr>
        <dsp:cNvPr id="0" name=""/>
        <dsp:cNvSpPr/>
      </dsp:nvSpPr>
      <dsp:spPr>
        <a:xfrm>
          <a:off x="7411250" y="964798"/>
          <a:ext cx="4266983" cy="2561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ru-RU" sz="2000" b="0" i="0" kern="1200" dirty="0">
              <a:latin typeface="Bookman Old Style" pitchFamily="18" charset="0"/>
            </a:rPr>
            <a:t>стал членом Президентского Совета СССР</a:t>
          </a:r>
          <a:endParaRPr lang="ru-RU" sz="2000" kern="1200" dirty="0">
            <a:solidFill>
              <a:srgbClr val="FF0000"/>
            </a:solidFill>
            <a:latin typeface="Bookman Old Style" pitchFamily="18" charset="0"/>
          </a:endParaRPr>
        </a:p>
      </dsp:txBody>
      <dsp:txXfrm>
        <a:off x="7411250" y="964798"/>
        <a:ext cx="4266983" cy="2561992"/>
      </dsp:txXfrm>
    </dsp:sp>
    <dsp:sp modelId="{5C660FE3-31F6-4CE2-81E6-05E816B99717}">
      <dsp:nvSpPr>
        <dsp:cNvPr id="0" name=""/>
        <dsp:cNvSpPr/>
      </dsp:nvSpPr>
      <dsp:spPr>
        <a:xfrm>
          <a:off x="7832354" y="39662"/>
          <a:ext cx="2067577" cy="69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ru-RU" sz="2400" b="0" i="0" kern="1200" dirty="0">
              <a:solidFill>
                <a:srgbClr val="262626"/>
              </a:solidFill>
              <a:effectLst/>
              <a:latin typeface="PT Sans" panose="020B0503020203020204" pitchFamily="34" charset="-52"/>
            </a:rPr>
            <a:t>март 1990 </a:t>
          </a:r>
          <a:endParaRPr lang="ru-RU" sz="2400" kern="1200" dirty="0"/>
        </a:p>
      </dsp:txBody>
      <dsp:txXfrm>
        <a:off x="7832354" y="39662"/>
        <a:ext cx="2067577" cy="698899"/>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AFBFDE-E6F1-45CD-BE2D-4164067EB95B}" type="datetime1">
              <a:rPr lang="ru-RU" smtClean="0"/>
              <a:t>08.01.2023</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980A1C-6179-4307-B818-A656B4C532CF}" type="slidenum">
              <a:rPr lang="ru-RU" smtClean="0"/>
              <a:t>‹#›</a:t>
            </a:fld>
            <a:endParaRPr lang="ru-RU" dirty="0"/>
          </a:p>
        </p:txBody>
      </p:sp>
    </p:spTree>
    <p:extLst>
      <p:ext uri="{BB962C8B-B14F-4D97-AF65-F5344CB8AC3E}">
        <p14:creationId xmlns:p14="http://schemas.microsoft.com/office/powerpoint/2010/main" val="2987154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4DCF3-F1D0-40B4-94A5-27B311AB2416}" type="datetime1">
              <a:rPr lang="ru-RU" noProof="0" smtClean="0"/>
              <a:pPr/>
              <a:t>08.01.2023</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Щелкните, чтобы изменить стили текста образца слайда</a:t>
            </a:r>
          </a:p>
          <a:p>
            <a:pPr lvl="1"/>
            <a:r>
              <a:rPr lang="ru-RU" noProof="0" dirty="0"/>
              <a:t>Второй уровень</a:t>
            </a:r>
          </a:p>
          <a:p>
            <a:pPr lvl="2"/>
            <a:r>
              <a:rPr lang="ru-RU" noProof="0" dirty="0"/>
              <a:t>Третий уровень</a:t>
            </a:r>
          </a:p>
          <a:p>
            <a:pPr lvl="3"/>
            <a:r>
              <a:rPr lang="ru-RU" noProof="0" dirty="0"/>
              <a:t>Четвертый уровень</a:t>
            </a:r>
          </a:p>
          <a:p>
            <a:pPr lvl="4"/>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E23B2-AB0A-418E-8392-565540EE3C71}" type="slidenum">
              <a:rPr lang="ru-RU" noProof="0" smtClean="0"/>
              <a:t>‹#›</a:t>
            </a:fld>
            <a:endParaRPr lang="ru-RU" noProof="0" dirty="0"/>
          </a:p>
        </p:txBody>
      </p:sp>
    </p:spTree>
    <p:extLst>
      <p:ext uri="{BB962C8B-B14F-4D97-AF65-F5344CB8AC3E}">
        <p14:creationId xmlns:p14="http://schemas.microsoft.com/office/powerpoint/2010/main" val="1791978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A3E23B2-AB0A-418E-8392-565540EE3C71}" type="slidenum">
              <a:rPr lang="ru-RU" smtClean="0"/>
              <a:t>1</a:t>
            </a:fld>
            <a:endParaRPr lang="ru-RU" dirty="0"/>
          </a:p>
        </p:txBody>
      </p:sp>
    </p:spTree>
    <p:extLst>
      <p:ext uri="{BB962C8B-B14F-4D97-AF65-F5344CB8AC3E}">
        <p14:creationId xmlns:p14="http://schemas.microsoft.com/office/powerpoint/2010/main" val="257029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A3E23B2-AB0A-418E-8392-565540EE3C71}" type="slidenum">
              <a:rPr lang="ru-RU" smtClean="0"/>
              <a:t>2</a:t>
            </a:fld>
            <a:endParaRPr lang="ru-RU" dirty="0"/>
          </a:p>
        </p:txBody>
      </p:sp>
    </p:spTree>
    <p:extLst>
      <p:ext uri="{BB962C8B-B14F-4D97-AF65-F5344CB8AC3E}">
        <p14:creationId xmlns:p14="http://schemas.microsoft.com/office/powerpoint/2010/main" val="352654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ru-RU" noProof="0"/>
              <a:t>Образец подзаголовка</a:t>
            </a:r>
            <a:endParaRPr lang="ru-RU" noProof="0" dirty="0"/>
          </a:p>
        </p:txBody>
      </p:sp>
      <p:cxnSp>
        <p:nvCxnSpPr>
          <p:cNvPr id="9" name="Прямая соединительная линия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Дата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086D06BF-12B5-4837-9AC0-AE25EDAD8C41}" type="datetime1">
              <a:rPr lang="ru-RU" noProof="0" smtClean="0"/>
              <a:t>08.01.2023</a:t>
            </a:fld>
            <a:endParaRPr lang="ru-RU" noProof="0" dirty="0"/>
          </a:p>
        </p:txBody>
      </p:sp>
      <p:sp>
        <p:nvSpPr>
          <p:cNvPr id="5" name="Нижний колонтитул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ru-RU" noProof="0" dirty="0"/>
          </a:p>
        </p:txBody>
      </p:sp>
      <p:sp>
        <p:nvSpPr>
          <p:cNvPr id="6" name="Номер слайда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3" name="Объект 2"/>
          <p:cNvSpPr>
            <a:spLocks noGrp="1"/>
          </p:cNvSpPr>
          <p:nvPr>
            <p:ph idx="1"/>
          </p:nvPr>
        </p:nvSpPr>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Дата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809450C2-61B8-4832-872F-742B76218E05}" type="datetime1">
              <a:rPr lang="ru-RU" noProof="0" smtClean="0"/>
              <a:t>08.01.2023</a:t>
            </a:fld>
            <a:endParaRPr lang="ru-RU" noProof="0" dirty="0"/>
          </a:p>
        </p:txBody>
      </p:sp>
      <p:sp>
        <p:nvSpPr>
          <p:cNvPr id="8" name="Нижний колонтитул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ru-RU" noProof="0" dirty="0"/>
          </a:p>
        </p:txBody>
      </p:sp>
      <p:sp>
        <p:nvSpPr>
          <p:cNvPr id="9" name="Номер слайда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ru-RU" noProof="0"/>
              <a:t>Образец заголовка</a:t>
            </a:r>
            <a:endParaRPr lang="ru-RU" noProof="0" dirty="0"/>
          </a:p>
        </p:txBody>
      </p:sp>
      <p:sp>
        <p:nvSpPr>
          <p:cNvPr id="3" name="Текст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noProof="0"/>
              <a:t>Образец текста</a:t>
            </a:r>
          </a:p>
        </p:txBody>
      </p:sp>
      <p:cxnSp>
        <p:nvCxnSpPr>
          <p:cNvPr id="9" name="Прямая соединительная линия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Дата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51B1CFE7-90A8-4F94-9002-31F2C21E0F77}" type="datetime1">
              <a:rPr lang="ru-RU" noProof="0" smtClean="0"/>
              <a:t>08.01.2023</a:t>
            </a:fld>
            <a:endParaRPr lang="ru-RU" noProof="0" dirty="0"/>
          </a:p>
        </p:txBody>
      </p:sp>
      <p:sp>
        <p:nvSpPr>
          <p:cNvPr id="8" name="Нижний колонтитул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ru-RU" noProof="0" dirty="0"/>
          </a:p>
        </p:txBody>
      </p:sp>
      <p:sp>
        <p:nvSpPr>
          <p:cNvPr id="11" name="Номер слайда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097280" y="286603"/>
            <a:ext cx="10058400" cy="1450757"/>
          </a:xfrm>
        </p:spPr>
        <p:txBody>
          <a:bodyPr rtlCol="0"/>
          <a:lstStyle/>
          <a:p>
            <a:pPr rtl="0"/>
            <a:r>
              <a:rPr lang="ru-RU" noProof="0"/>
              <a:t>Образец заголовка</a:t>
            </a:r>
            <a:endParaRPr lang="ru-RU" noProof="0" dirty="0"/>
          </a:p>
        </p:txBody>
      </p:sp>
      <p:sp>
        <p:nvSpPr>
          <p:cNvPr id="3" name="Объект 2"/>
          <p:cNvSpPr>
            <a:spLocks noGrp="1"/>
          </p:cNvSpPr>
          <p:nvPr>
            <p:ph sz="half" idx="1"/>
          </p:nvPr>
        </p:nvSpPr>
        <p:spPr>
          <a:xfrm>
            <a:off x="1097280" y="2120900"/>
            <a:ext cx="4639736" cy="3748193"/>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Объект 3"/>
          <p:cNvSpPr>
            <a:spLocks noGrp="1"/>
          </p:cNvSpPr>
          <p:nvPr>
            <p:ph sz="half" idx="2"/>
          </p:nvPr>
        </p:nvSpPr>
        <p:spPr>
          <a:xfrm>
            <a:off x="6515944" y="2120900"/>
            <a:ext cx="4639736" cy="3748194"/>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Дата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809DA663-16DF-4B6A-9F56-C8FA223C61D4}" type="datetime1">
              <a:rPr lang="ru-RU" noProof="0" smtClean="0"/>
              <a:t>08.01.2023</a:t>
            </a:fld>
            <a:endParaRPr lang="ru-RU" noProof="0" dirty="0"/>
          </a:p>
        </p:txBody>
      </p:sp>
      <p:sp>
        <p:nvSpPr>
          <p:cNvPr id="9" name="Нижний колонтитул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ru-RU" noProof="0" dirty="0"/>
          </a:p>
        </p:txBody>
      </p:sp>
      <p:sp>
        <p:nvSpPr>
          <p:cNvPr id="10" name="Номер слайда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Заголовок 9"/>
          <p:cNvSpPr>
            <a:spLocks noGrp="1"/>
          </p:cNvSpPr>
          <p:nvPr>
            <p:ph type="title"/>
          </p:nvPr>
        </p:nvSpPr>
        <p:spPr>
          <a:xfrm>
            <a:off x="1097280" y="286603"/>
            <a:ext cx="10058400" cy="1450757"/>
          </a:xfrm>
        </p:spPr>
        <p:txBody>
          <a:bodyPr rtlCol="0"/>
          <a:lstStyle/>
          <a:p>
            <a:pPr rtl="0"/>
            <a:r>
              <a:rPr lang="ru-RU" noProof="0"/>
              <a:t>Образец заголовка</a:t>
            </a:r>
            <a:endParaRPr lang="ru-RU" noProof="0" dirty="0"/>
          </a:p>
        </p:txBody>
      </p:sp>
      <p:sp>
        <p:nvSpPr>
          <p:cNvPr id="3" name="Текст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p:cNvSpPr>
            <a:spLocks noGrp="1"/>
          </p:cNvSpPr>
          <p:nvPr>
            <p:ph sz="half" idx="2"/>
          </p:nvPr>
        </p:nvSpPr>
        <p:spPr>
          <a:xfrm>
            <a:off x="1097280" y="2958274"/>
            <a:ext cx="4639736" cy="2910821"/>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5" name="Текст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6" name="Объект 5"/>
          <p:cNvSpPr>
            <a:spLocks noGrp="1"/>
          </p:cNvSpPr>
          <p:nvPr>
            <p:ph sz="quarter" idx="4"/>
          </p:nvPr>
        </p:nvSpPr>
        <p:spPr>
          <a:xfrm>
            <a:off x="6515944" y="2958273"/>
            <a:ext cx="4639736" cy="2910821"/>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Дата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C67D7163-7BB1-40E5-A055-54D863064C15}" type="datetime1">
              <a:rPr lang="ru-RU" noProof="0" smtClean="0"/>
              <a:t>08.01.2023</a:t>
            </a:fld>
            <a:endParaRPr lang="ru-RU" noProof="0" dirty="0"/>
          </a:p>
        </p:txBody>
      </p:sp>
      <p:sp>
        <p:nvSpPr>
          <p:cNvPr id="11" name="Нижний колонтитул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ru-RU" noProof="0" dirty="0"/>
          </a:p>
        </p:txBody>
      </p:sp>
      <p:sp>
        <p:nvSpPr>
          <p:cNvPr id="12" name="Номер слайда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6" name="Дата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DA9E162B-A683-4119-B754-5CE0DAC58973}" type="datetime1">
              <a:rPr lang="ru-RU" noProof="0" smtClean="0"/>
              <a:t>08.01.2023</a:t>
            </a:fld>
            <a:endParaRPr lang="ru-RU" noProof="0" dirty="0"/>
          </a:p>
        </p:txBody>
      </p:sp>
      <p:sp>
        <p:nvSpPr>
          <p:cNvPr id="7" name="Нижний колонтитул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ru-RU" noProof="0" dirty="0"/>
          </a:p>
        </p:txBody>
      </p:sp>
      <p:sp>
        <p:nvSpPr>
          <p:cNvPr id="8" name="Номер слайда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Дата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3523340A-4F88-44E0-BAFE-523D50865DBC}" type="datetime1">
              <a:rPr lang="ru-RU" noProof="0" smtClean="0"/>
              <a:t>08.01.2023</a:t>
            </a:fld>
            <a:endParaRPr lang="ru-RU" noProof="0" dirty="0"/>
          </a:p>
        </p:txBody>
      </p:sp>
      <p:sp>
        <p:nvSpPr>
          <p:cNvPr id="3" name="Нижний колонтитул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ru-RU" noProof="0" dirty="0"/>
          </a:p>
        </p:txBody>
      </p:sp>
      <p:sp>
        <p:nvSpPr>
          <p:cNvPr id="4" name="Номер слайда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ru-RU" noProof="0"/>
              <a:t>Образец заголовка</a:t>
            </a:r>
            <a:endParaRPr lang="ru-RU" noProof="0" dirty="0"/>
          </a:p>
        </p:txBody>
      </p:sp>
      <p:sp>
        <p:nvSpPr>
          <p:cNvPr id="3" name="Объект 2"/>
          <p:cNvSpPr>
            <a:spLocks noGrp="1"/>
          </p:cNvSpPr>
          <p:nvPr>
            <p:ph idx="1"/>
          </p:nvPr>
        </p:nvSpPr>
        <p:spPr>
          <a:xfrm>
            <a:off x="5458984" y="812799"/>
            <a:ext cx="5928344" cy="5294757"/>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Текст 3"/>
          <p:cNvSpPr>
            <a:spLocks noGrp="1"/>
          </p:cNvSpPr>
          <p:nvPr>
            <p:ph type="body" sz="half" idx="2" hasCustomPrompt="1"/>
          </p:nvPr>
        </p:nvSpPr>
        <p:spPr>
          <a:xfrm>
            <a:off x="643465" y="3043050"/>
            <a:ext cx="3517567" cy="3064505"/>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dirty="0"/>
              <a:t>Щелкните, чтобы изменить стили текста образца слайда</a:t>
            </a:r>
          </a:p>
        </p:txBody>
      </p:sp>
      <p:sp>
        <p:nvSpPr>
          <p:cNvPr id="5" name="Дата 4"/>
          <p:cNvSpPr>
            <a:spLocks noGrp="1"/>
          </p:cNvSpPr>
          <p:nvPr>
            <p:ph type="dt" sz="half" idx="10"/>
          </p:nvPr>
        </p:nvSpPr>
        <p:spPr>
          <a:xfrm>
            <a:off x="643464" y="6446520"/>
            <a:ext cx="3517568" cy="365125"/>
          </a:xfrm>
        </p:spPr>
        <p:txBody>
          <a:bodyPr rtlCol="0"/>
          <a:lstStyle>
            <a:lvl1pPr algn="l">
              <a:defRPr/>
            </a:lvl1pPr>
          </a:lstStyle>
          <a:p>
            <a:pPr rtl="0"/>
            <a:fld id="{3083C884-9A1F-4CC5-84BA-4B728568F267}" type="datetime1">
              <a:rPr lang="ru-RU" noProof="0" smtClean="0"/>
              <a:t>08.01.2023</a:t>
            </a:fld>
            <a:endParaRPr lang="ru-RU" noProof="0" dirty="0"/>
          </a:p>
        </p:txBody>
      </p:sp>
      <p:sp>
        <p:nvSpPr>
          <p:cNvPr id="6" name="Нижний колонтитул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ru-RU" noProof="0" dirty="0"/>
          </a:p>
        </p:txBody>
      </p:sp>
      <p:sp>
        <p:nvSpPr>
          <p:cNvPr id="7" name="Номер слайда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ru-RU" noProof="0" smtClean="0"/>
              <a:pPr/>
              <a:t>‹#›</a:t>
            </a:fld>
            <a:endParaRPr lang="ru-RU"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Рисунок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0"/>
              <a:t>Вставка рисунка</a:t>
            </a:r>
            <a:endParaRPr lang="ru-RU" noProof="0" dirty="0"/>
          </a:p>
        </p:txBody>
      </p:sp>
      <p:sp>
        <p:nvSpPr>
          <p:cNvPr id="2" name="Заголовок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ru-RU" noProof="0"/>
              <a:t>Образец заголовка</a:t>
            </a:r>
            <a:endParaRPr lang="ru-RU" noProof="0" dirty="0"/>
          </a:p>
        </p:txBody>
      </p:sp>
      <p:sp>
        <p:nvSpPr>
          <p:cNvPr id="4" name="Текст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Образец текста</a:t>
            </a:r>
          </a:p>
        </p:txBody>
      </p:sp>
      <p:sp>
        <p:nvSpPr>
          <p:cNvPr id="5" name="Дата 4"/>
          <p:cNvSpPr>
            <a:spLocks noGrp="1"/>
          </p:cNvSpPr>
          <p:nvPr>
            <p:ph type="dt" sz="half" idx="10"/>
          </p:nvPr>
        </p:nvSpPr>
        <p:spPr/>
        <p:txBody>
          <a:bodyPr rtlCol="0"/>
          <a:lstStyle>
            <a:lvl1pPr>
              <a:defRPr/>
            </a:lvl1pPr>
          </a:lstStyle>
          <a:p>
            <a:pPr rtl="0"/>
            <a:fld id="{5D4E77FC-F644-41FF-A704-56C6DF8A6E44}" type="datetime1">
              <a:rPr lang="ru-RU" noProof="0" smtClean="0"/>
              <a:t>08.01.2023</a:t>
            </a:fld>
            <a:endParaRPr lang="ru-RU" noProof="0" dirty="0"/>
          </a:p>
        </p:txBody>
      </p:sp>
      <p:sp>
        <p:nvSpPr>
          <p:cNvPr id="6" name="Нижний колонтитул 5"/>
          <p:cNvSpPr>
            <a:spLocks noGrp="1"/>
          </p:cNvSpPr>
          <p:nvPr>
            <p:ph type="ftr" sz="quarter" idx="11"/>
          </p:nvPr>
        </p:nvSpPr>
        <p:spPr>
          <a:xfrm>
            <a:off x="1097279" y="6446838"/>
            <a:ext cx="6818262" cy="365125"/>
          </a:xfrm>
        </p:spPr>
        <p:txBody>
          <a:bodyPr rtlCol="0"/>
          <a:lstStyle/>
          <a:p>
            <a:pPr algn="l" rtl="0"/>
            <a:endParaRPr lang="ru-RU" noProof="0" dirty="0"/>
          </a:p>
        </p:txBody>
      </p:sp>
      <p:sp>
        <p:nvSpPr>
          <p:cNvPr id="7" name="Номер слайда 6"/>
          <p:cNvSpPr>
            <a:spLocks noGrp="1"/>
          </p:cNvSpPr>
          <p:nvPr>
            <p:ph type="sldNum" sz="quarter" idx="12"/>
          </p:nvPr>
        </p:nvSpPr>
        <p:spPr/>
        <p:txBody>
          <a:bodyPr rtlCol="0"/>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ru-RU" noProof="0" dirty="0"/>
              <a:t>Образец заголовка</a:t>
            </a:r>
          </a:p>
        </p:txBody>
      </p:sp>
      <p:sp>
        <p:nvSpPr>
          <p:cNvPr id="3" name="Текст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ru-RU" noProof="0" dirty="0"/>
              <a:t>Щелкните, чтобы изменить стили текста образца слайда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4" name="Дата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E179D4C7-B5FC-4C54-AC87-C102B717EABF}" type="datetime1">
              <a:rPr lang="ru-RU" noProof="0" smtClean="0"/>
              <a:t>08.01.2023</a:t>
            </a:fld>
            <a:endParaRPr lang="ru-RU" noProof="0" dirty="0"/>
          </a:p>
        </p:txBody>
      </p:sp>
      <p:sp>
        <p:nvSpPr>
          <p:cNvPr id="5" name="Нижний колонтитул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ru-RU" noProof="0" dirty="0"/>
          </a:p>
        </p:txBody>
      </p:sp>
      <p:sp>
        <p:nvSpPr>
          <p:cNvPr id="6" name="Номер слайда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ru-RU" noProof="0" smtClean="0"/>
              <a:t>‹#›</a:t>
            </a:fld>
            <a:endParaRPr lang="ru-RU" noProof="0" dirty="0"/>
          </a:p>
        </p:txBody>
      </p:sp>
      <p:cxnSp>
        <p:nvCxnSpPr>
          <p:cNvPr id="10" name="Прямая соединительная линия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33647"/>
            <a:ext cx="12508521" cy="851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Прямоугольник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Заголовок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a:solidFill>
            <a:schemeClr val="bg1">
              <a:lumMod val="85000"/>
              <a:lumOff val="15000"/>
            </a:schemeClr>
          </a:solidFill>
        </p:spPr>
        <p:txBody>
          <a:bodyPr rtlCol="0" anchor="b">
            <a:normAutofit/>
          </a:bodyPr>
          <a:lstStyle/>
          <a:p>
            <a:r>
              <a:rPr lang="ru-RU" sz="3200" dirty="0">
                <a:solidFill>
                  <a:schemeClr val="tx1"/>
                </a:solidFill>
              </a:rPr>
              <a:t>А. Н. Яковлев – один из «архитекторов “перестройки”</a:t>
            </a:r>
          </a:p>
        </p:txBody>
      </p:sp>
      <p:sp>
        <p:nvSpPr>
          <p:cNvPr id="3" name="Подзаголовок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a:solidFill>
            <a:schemeClr val="accent1">
              <a:lumMod val="75000"/>
            </a:schemeClr>
          </a:solidFill>
        </p:spPr>
        <p:txBody>
          <a:bodyPr rtlCol="0" anchor="t">
            <a:normAutofit/>
          </a:bodyPr>
          <a:lstStyle/>
          <a:p>
            <a:pPr rtl="0">
              <a:lnSpc>
                <a:spcPct val="100000"/>
              </a:lnSpc>
            </a:pPr>
            <a:r>
              <a:rPr lang="ru-RU" sz="1600" dirty="0"/>
              <a:t>Подготовила Глебова Ульяна, </a:t>
            </a:r>
            <a:r>
              <a:rPr lang="en-US" sz="1600" dirty="0"/>
              <a:t>M32011</a:t>
            </a:r>
            <a:endParaRPr lang="ru-RU" sz="1600" dirty="0"/>
          </a:p>
        </p:txBody>
      </p:sp>
      <p:cxnSp>
        <p:nvCxnSpPr>
          <p:cNvPr id="37" name="Прямая соединительная линия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8186" y="299115"/>
            <a:ext cx="8695265" cy="646331"/>
          </a:xfrm>
          <a:prstGeom prst="rect">
            <a:avLst/>
          </a:prstGeom>
        </p:spPr>
        <p:txBody>
          <a:bodyPr wrap="none">
            <a:spAutoFit/>
          </a:bodyPr>
          <a:lstStyle/>
          <a:p>
            <a:r>
              <a:rPr lang="ru-RU" sz="3600" b="1" dirty="0"/>
              <a:t>Из книги Александра Яковлева «Сумерки»:</a:t>
            </a:r>
          </a:p>
        </p:txBody>
      </p:sp>
      <p:sp>
        <p:nvSpPr>
          <p:cNvPr id="3" name="Прямоугольник 2"/>
          <p:cNvSpPr/>
          <p:nvPr/>
        </p:nvSpPr>
        <p:spPr>
          <a:xfrm>
            <a:off x="336697" y="1053359"/>
            <a:ext cx="11529238" cy="4524315"/>
          </a:xfrm>
          <a:prstGeom prst="rect">
            <a:avLst/>
          </a:prstGeom>
        </p:spPr>
        <p:txBody>
          <a:bodyPr wrap="square">
            <a:spAutoFit/>
          </a:bodyPr>
          <a:lstStyle/>
          <a:p>
            <a:r>
              <a:rPr lang="ru-RU" dirty="0"/>
              <a:t>Последние годы горбачевского правления были временем постоянных кризисов: то табачного, то мыльного, то еще какого-нибудь. Я уверен, что эти кризисы не были случайными. Они создавались теми, кто выступал против Перестройки. Особенно мне запомнилась история с мылом и стиральным порошком. Вдруг в стране не оказалось этих товаров. Шум, гам, статьи в газетах. Горбачев выносит вопрос на Политбюро. Идет обсуждение, принимается какое-то решение, Горбачева заверяют, что все будет в порядке. Однако положение остается прежним. Снова Политбюро. Повторяется все с самого начала. Горбачев в бешенстве. Опять Политбюро. Михаил Сергеевич ужесточает свои высказывания. Спрашивает, в чем же дело? Может кто-нибудь сказать, что же происходит?</a:t>
            </a:r>
          </a:p>
          <a:p>
            <a:endParaRPr lang="ru-RU" dirty="0"/>
          </a:p>
          <a:p>
            <a:r>
              <a:rPr lang="ru-RU" dirty="0"/>
              <a:t>И тут Александра Бирюкова, секретарь ЦК по легкой и пищевой промышленности, с наивным удивлением ответила:</a:t>
            </a:r>
          </a:p>
          <a:p>
            <a:r>
              <a:rPr lang="ru-RU" dirty="0"/>
              <a:t>— Так, Михаил Сергеевич, мы же десятки заводов, производящих эту продукцию, закрыли.</a:t>
            </a:r>
          </a:p>
          <a:p>
            <a:r>
              <a:rPr lang="ru-RU" dirty="0"/>
              <a:t>— Как закрыли? — с не меньшим удивлением и даже с растерянностью спросил Горбачев.</a:t>
            </a:r>
          </a:p>
          <a:p>
            <a:r>
              <a:rPr lang="ru-RU" dirty="0"/>
              <a:t>— Из экологических соображений. Протесты жителей.</a:t>
            </a:r>
          </a:p>
          <a:p>
            <a:r>
              <a:rPr lang="ru-RU" dirty="0"/>
              <a:t>Михаил Сергеевич был буквально подавлен. Но вывода, что за этим стоит не простое разгильдяйство, а политические махинации, не сделал и на этот раз...</a:t>
            </a:r>
          </a:p>
        </p:txBody>
      </p:sp>
    </p:spTree>
    <p:extLst>
      <p:ext uri="{BB962C8B-B14F-4D97-AF65-F5344CB8AC3E}">
        <p14:creationId xmlns:p14="http://schemas.microsoft.com/office/powerpoint/2010/main" val="204204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AC86D3-8FD1-4F47-A319-7D0542E48B2F}"/>
              </a:ext>
            </a:extLst>
          </p:cNvPr>
          <p:cNvSpPr>
            <a:spLocks noGrp="1"/>
          </p:cNvSpPr>
          <p:nvPr>
            <p:ph type="title"/>
          </p:nvPr>
        </p:nvSpPr>
        <p:spPr>
          <a:xfrm>
            <a:off x="5678703" y="1350336"/>
            <a:ext cx="5693562" cy="4763146"/>
          </a:xfrm>
          <a:solidFill>
            <a:schemeClr val="bg1"/>
          </a:solidFill>
        </p:spPr>
        <p:txBody>
          <a:bodyPr vert="horz" lIns="91440" tIns="45720" rIns="91440" bIns="45720" rtlCol="0" anchor="b">
            <a:noAutofit/>
          </a:bodyPr>
          <a:lstStyle/>
          <a:p>
            <a:pPr algn="ctr"/>
            <a:r>
              <a:rPr lang="ru-RU" sz="2400" dirty="0">
                <a:solidFill>
                  <a:schemeClr val="tx1">
                    <a:lumMod val="95000"/>
                    <a:lumOff val="5000"/>
                  </a:schemeClr>
                </a:solidFill>
              </a:rPr>
              <a:t>По исполнению совершеннолетия сразу же попал на фронт Великой отечественной: служил командиром взвода на </a:t>
            </a:r>
            <a:r>
              <a:rPr lang="ru-RU" sz="2400" dirty="0" err="1">
                <a:solidFill>
                  <a:schemeClr val="tx1">
                    <a:lumMod val="95000"/>
                    <a:lumOff val="5000"/>
                  </a:schemeClr>
                </a:solidFill>
              </a:rPr>
              <a:t>Волховском</a:t>
            </a:r>
            <a:r>
              <a:rPr lang="ru-RU" sz="2400" dirty="0">
                <a:solidFill>
                  <a:schemeClr val="tx1">
                    <a:lumMod val="95000"/>
                    <a:lumOff val="5000"/>
                  </a:schemeClr>
                </a:solidFill>
              </a:rPr>
              <a:t> фронте</a:t>
            </a:r>
            <a:br>
              <a:rPr lang="ru-RU" sz="2400" dirty="0">
                <a:solidFill>
                  <a:schemeClr val="tx1">
                    <a:lumMod val="95000"/>
                    <a:lumOff val="5000"/>
                  </a:schemeClr>
                </a:solidFill>
              </a:rPr>
            </a:br>
            <a:r>
              <a:rPr lang="ru-RU" sz="2400" dirty="0">
                <a:solidFill>
                  <a:schemeClr val="tx1">
                    <a:lumMod val="95000"/>
                    <a:lumOff val="5000"/>
                  </a:schemeClr>
                </a:solidFill>
              </a:rPr>
              <a:t>Учился на историческом факультете ярославского педвуза</a:t>
            </a:r>
            <a:br>
              <a:rPr lang="ru-RU" sz="2400" dirty="0">
                <a:solidFill>
                  <a:schemeClr val="tx1">
                    <a:lumMod val="95000"/>
                    <a:lumOff val="5000"/>
                  </a:schemeClr>
                </a:solidFill>
              </a:rPr>
            </a:br>
            <a:br>
              <a:rPr lang="ru-RU" sz="2400" dirty="0">
                <a:solidFill>
                  <a:schemeClr val="tx1">
                    <a:lumMod val="95000"/>
                    <a:lumOff val="5000"/>
                  </a:schemeClr>
                </a:solidFill>
              </a:rPr>
            </a:br>
            <a:r>
              <a:rPr lang="ru-RU" sz="2400" dirty="0">
                <a:solidFill>
                  <a:schemeClr val="tx1">
                    <a:lumMod val="95000"/>
                    <a:lumOff val="5000"/>
                  </a:schemeClr>
                </a:solidFill>
              </a:rPr>
              <a:t>Совершенствовал своё образование в </a:t>
            </a:r>
            <a:r>
              <a:rPr lang="ru-RU" sz="2400" dirty="0">
                <a:solidFill>
                  <a:schemeClr val="accent3"/>
                </a:solidFill>
              </a:rPr>
              <a:t>Академии общественных наук при ЦК КПСС</a:t>
            </a:r>
            <a:r>
              <a:rPr lang="ru-RU" sz="2400" dirty="0">
                <a:solidFill>
                  <a:schemeClr val="tx1">
                    <a:lumMod val="95000"/>
                    <a:lumOff val="5000"/>
                  </a:schemeClr>
                </a:solidFill>
              </a:rPr>
              <a:t>, с 1958 по 1959 годы был направлен на стажировку в </a:t>
            </a:r>
            <a:r>
              <a:rPr lang="ru-RU" sz="2400" dirty="0">
                <a:solidFill>
                  <a:schemeClr val="accent3"/>
                </a:solidFill>
              </a:rPr>
              <a:t>Колумбийский университет </a:t>
            </a:r>
            <a:r>
              <a:rPr lang="ru-RU" sz="2400" dirty="0">
                <a:solidFill>
                  <a:schemeClr val="tx1">
                    <a:lumMod val="95000"/>
                    <a:lumOff val="5000"/>
                  </a:schemeClr>
                </a:solidFill>
              </a:rPr>
              <a:t>(США). </a:t>
            </a:r>
          </a:p>
        </p:txBody>
      </p:sp>
      <p:sp>
        <p:nvSpPr>
          <p:cNvPr id="9" name="Объект 8">
            <a:extLst>
              <a:ext uri="{FF2B5EF4-FFF2-40B4-BE49-F238E27FC236}">
                <a16:creationId xmlns:a16="http://schemas.microsoft.com/office/drawing/2014/main" id="{721A31CB-B186-31BA-D190-C34941C11E0D}"/>
              </a:ext>
            </a:extLst>
          </p:cNvPr>
          <p:cNvSpPr>
            <a:spLocks noGrp="1"/>
          </p:cNvSpPr>
          <p:nvPr>
            <p:ph idx="1"/>
          </p:nvPr>
        </p:nvSpPr>
        <p:spPr>
          <a:xfrm>
            <a:off x="5296339" y="923531"/>
            <a:ext cx="6458290" cy="1861178"/>
          </a:xfrm>
        </p:spPr>
        <p:txBody>
          <a:bodyPr>
            <a:normAutofit/>
          </a:bodyPr>
          <a:lstStyle/>
          <a:p>
            <a:pPr marL="0" indent="0" algn="ctr">
              <a:buNone/>
            </a:pPr>
            <a:r>
              <a:rPr lang="ru-RU" b="1" dirty="0"/>
              <a:t>Александр Яковлев (1923-2005) — уроженец ярославской глубинки, родился в простой крестьянской семье.</a:t>
            </a:r>
            <a:endParaRPr lang="ru-RU" b="1" dirty="0">
              <a:solidFill>
                <a:schemeClr val="tx1"/>
              </a:solidFill>
              <a:latin typeface="+mj-lt"/>
            </a:endParaRPr>
          </a:p>
        </p:txBody>
      </p:sp>
      <p:sp>
        <p:nvSpPr>
          <p:cNvPr id="13" name="TextBox 12">
            <a:extLst>
              <a:ext uri="{FF2B5EF4-FFF2-40B4-BE49-F238E27FC236}">
                <a16:creationId xmlns:a16="http://schemas.microsoft.com/office/drawing/2014/main" id="{BC9F2B90-31C7-58E0-5CCF-F753273742FB}"/>
              </a:ext>
            </a:extLst>
          </p:cNvPr>
          <p:cNvSpPr txBox="1"/>
          <p:nvPr/>
        </p:nvSpPr>
        <p:spPr>
          <a:xfrm>
            <a:off x="5187309" y="122218"/>
            <a:ext cx="3338175" cy="646331"/>
          </a:xfrm>
          <a:prstGeom prst="rect">
            <a:avLst/>
          </a:prstGeom>
          <a:noFill/>
        </p:spPr>
        <p:txBody>
          <a:bodyPr wrap="square" rtlCol="0">
            <a:spAutoFit/>
          </a:bodyPr>
          <a:lstStyle/>
          <a:p>
            <a:r>
              <a:rPr lang="ru-RU" sz="3600" dirty="0">
                <a:solidFill>
                  <a:srgbClr val="C00000"/>
                </a:solidFill>
                <a:latin typeface="+mj-lt"/>
              </a:rPr>
              <a:t>Ранние годы</a:t>
            </a:r>
          </a:p>
        </p:txBody>
      </p:sp>
      <p:sp>
        <p:nvSpPr>
          <p:cNvPr id="16" name="Прямоугольник 15">
            <a:extLst>
              <a:ext uri="{FF2B5EF4-FFF2-40B4-BE49-F238E27FC236}">
                <a16:creationId xmlns:a16="http://schemas.microsoft.com/office/drawing/2014/main" id="{D7EF8AFE-AEB1-67E0-B581-56F1A8BA2353}"/>
              </a:ext>
            </a:extLst>
          </p:cNvPr>
          <p:cNvSpPr/>
          <p:nvPr/>
        </p:nvSpPr>
        <p:spPr>
          <a:xfrm>
            <a:off x="4536831" y="0"/>
            <a:ext cx="456932" cy="6858000"/>
          </a:xfrm>
          <a:prstGeom prst="rect">
            <a:avLst/>
          </a:prstGeom>
          <a:solidFill>
            <a:schemeClr val="accent3">
              <a:lumMod val="75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solidFill>
                <a:srgbClr val="C00000"/>
              </a:solidFill>
            </a:endParaRPr>
          </a:p>
        </p:txBody>
      </p:sp>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678" b="-4678"/>
          <a:stretch/>
        </p:blipFill>
        <p:spPr bwMode="auto">
          <a:xfrm>
            <a:off x="0" y="0"/>
            <a:ext cx="4536831" cy="7689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00F6F8-4223-A494-61C6-EB42334CFFD9}"/>
              </a:ext>
            </a:extLst>
          </p:cNvPr>
          <p:cNvSpPr>
            <a:spLocks noGrp="1"/>
          </p:cNvSpPr>
          <p:nvPr>
            <p:ph type="title"/>
          </p:nvPr>
        </p:nvSpPr>
        <p:spPr>
          <a:xfrm>
            <a:off x="1097280" y="286603"/>
            <a:ext cx="10058400" cy="1460917"/>
          </a:xfrm>
        </p:spPr>
        <p:txBody>
          <a:bodyPr/>
          <a:lstStyle/>
          <a:p>
            <a:r>
              <a:rPr lang="ru-RU" dirty="0"/>
              <a:t>Смелая критика </a:t>
            </a:r>
          </a:p>
        </p:txBody>
      </p:sp>
      <p:sp>
        <p:nvSpPr>
          <p:cNvPr id="4" name="Объект 3">
            <a:extLst>
              <a:ext uri="{FF2B5EF4-FFF2-40B4-BE49-F238E27FC236}">
                <a16:creationId xmlns:a16="http://schemas.microsoft.com/office/drawing/2014/main" id="{8CB49C91-00CD-ACD3-2B0B-08F0ABA53650}"/>
              </a:ext>
            </a:extLst>
          </p:cNvPr>
          <p:cNvSpPr>
            <a:spLocks noGrp="1"/>
          </p:cNvSpPr>
          <p:nvPr>
            <p:ph sz="half" idx="2"/>
          </p:nvPr>
        </p:nvSpPr>
        <p:spPr>
          <a:xfrm>
            <a:off x="243367" y="2041062"/>
            <a:ext cx="5862320" cy="3924194"/>
          </a:xfrm>
        </p:spPr>
        <p:txBody>
          <a:bodyPr>
            <a:normAutofit fontScale="92500" lnSpcReduction="20000"/>
          </a:bodyPr>
          <a:lstStyle/>
          <a:p>
            <a:r>
              <a:rPr lang="ru-RU" dirty="0"/>
              <a:t>В 1960-1973 годах Яковлев вновь работал в аппарате ЦК КПСС, выступал за развитие в СССР социологической науки. </a:t>
            </a:r>
          </a:p>
          <a:p>
            <a:r>
              <a:rPr lang="ru-RU" dirty="0"/>
              <a:t>Наблюдал за ситуацией от ЦК КПСС во время ввода советских войск в Чехословакию в 1968 году. Не боялся критиковать излишне жёсткие методы. Был противником зарождавшейся тогда в среде советской интеллигенции так называемой «русской партии», критикуя любой национализм. В частности, в 1972 году опубликовал в «Литературной газете» статью «Против </a:t>
            </a:r>
            <a:r>
              <a:rPr lang="ru-RU" dirty="0" err="1"/>
              <a:t>антиисторизма</a:t>
            </a:r>
            <a:r>
              <a:rPr lang="ru-RU" dirty="0"/>
              <a:t>», в которой выступил против национализма (в том числе в литературных журналах). Статья вызвала недовольство в Политбюро ЦК КПСС и Яковлева отправили на 10 лет фактически в почётную ссылку послом в Канаду.</a:t>
            </a:r>
          </a:p>
        </p:txBody>
      </p:sp>
      <p:pic>
        <p:nvPicPr>
          <p:cNvPr id="7" name="Рисунок 6" descr="Книги со сплошной заливкой">
            <a:extLst>
              <a:ext uri="{FF2B5EF4-FFF2-40B4-BE49-F238E27FC236}">
                <a16:creationId xmlns:a16="http://schemas.microsoft.com/office/drawing/2014/main" id="{B5EB8DD4-9ECA-2864-4115-C8FBE3E06A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102" y="446567"/>
            <a:ext cx="1132651" cy="1132651"/>
          </a:xfrm>
          <a:prstGeom prst="rect">
            <a:avLst/>
          </a:prstGeom>
        </p:spPr>
      </p:pic>
      <p:sp>
        <p:nvSpPr>
          <p:cNvPr id="3" name="Объект 2"/>
          <p:cNvSpPr>
            <a:spLocks noGrp="1"/>
          </p:cNvSpPr>
          <p:nvPr>
            <p:ph sz="half" idx="1"/>
          </p:nvPr>
        </p:nvSpPr>
        <p:spPr>
          <a:xfrm>
            <a:off x="6943059" y="282125"/>
            <a:ext cx="3461649" cy="1297093"/>
          </a:xfrm>
        </p:spPr>
        <p:txBody>
          <a:bodyPr>
            <a:normAutofit fontScale="92500" lnSpcReduction="20000"/>
          </a:bodyPr>
          <a:lstStyle/>
          <a:p>
            <a:endParaRPr lang="ru-RU"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472" y="420395"/>
            <a:ext cx="4975040" cy="231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8672" y="2381693"/>
            <a:ext cx="3921014" cy="381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0516" y="1892597"/>
            <a:ext cx="3191484" cy="4391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15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404A3A-B0D2-0FEF-88EC-C46580875E6D}"/>
              </a:ext>
            </a:extLst>
          </p:cNvPr>
          <p:cNvSpPr>
            <a:spLocks noGrp="1"/>
          </p:cNvSpPr>
          <p:nvPr>
            <p:ph type="title"/>
          </p:nvPr>
        </p:nvSpPr>
        <p:spPr>
          <a:xfrm>
            <a:off x="8267010" y="0"/>
            <a:ext cx="3517567" cy="2093975"/>
          </a:xfrm>
        </p:spPr>
        <p:txBody>
          <a:bodyPr/>
          <a:lstStyle/>
          <a:p>
            <a:endParaRPr lang="ru-RU" dirty="0"/>
          </a:p>
        </p:txBody>
      </p:sp>
      <p:sp>
        <p:nvSpPr>
          <p:cNvPr id="3" name="Объект 2">
            <a:extLst>
              <a:ext uri="{FF2B5EF4-FFF2-40B4-BE49-F238E27FC236}">
                <a16:creationId xmlns:a16="http://schemas.microsoft.com/office/drawing/2014/main" id="{9F7ECFF4-FF09-485C-E1F3-8EA02072C145}"/>
              </a:ext>
            </a:extLst>
          </p:cNvPr>
          <p:cNvSpPr>
            <a:spLocks noGrp="1"/>
          </p:cNvSpPr>
          <p:nvPr>
            <p:ph idx="1"/>
          </p:nvPr>
        </p:nvSpPr>
        <p:spPr>
          <a:xfrm>
            <a:off x="130386" y="182882"/>
            <a:ext cx="3729232" cy="6187435"/>
          </a:xfrm>
        </p:spPr>
        <p:txBody>
          <a:bodyPr>
            <a:noAutofit/>
          </a:bodyPr>
          <a:lstStyle/>
          <a:p>
            <a:r>
              <a:rPr lang="ru-RU" sz="2100" dirty="0">
                <a:solidFill>
                  <a:srgbClr val="C00000"/>
                </a:solidFill>
                <a:latin typeface="+mj-lt"/>
              </a:rPr>
              <a:t>В 1983 году тогда ещё член Политбюро ЦК КПСС Михаил Горбачёв посетил Канаду, где сдружился с Яковлевым и настоял на его возвращении в Москву. После того, как все престарелые генсеки умерли один за другим и Горбачёв занял высший пост в стране — он назначил на высокую должность и Яковлева, поручив ему курирование идеологии, информации и культуры. </a:t>
            </a:r>
          </a:p>
        </p:txBody>
      </p:sp>
      <p:sp>
        <p:nvSpPr>
          <p:cNvPr id="5" name="AutoShape 2">
            <a:extLst>
              <a:ext uri="{FF2B5EF4-FFF2-40B4-BE49-F238E27FC236}">
                <a16:creationId xmlns:a16="http://schemas.microsoft.com/office/drawing/2014/main" id="{D18B7090-BD28-B7BF-256D-64269347B8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a:extLst>
              <a:ext uri="{FF2B5EF4-FFF2-40B4-BE49-F238E27FC236}">
                <a16:creationId xmlns:a16="http://schemas.microsoft.com/office/drawing/2014/main" id="{BF3D5909-772C-DA8D-F61A-5C02F17676B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6">
            <a:extLst>
              <a:ext uri="{FF2B5EF4-FFF2-40B4-BE49-F238E27FC236}">
                <a16:creationId xmlns:a16="http://schemas.microsoft.com/office/drawing/2014/main" id="{A5719CB0-0A79-A46D-0959-2309ED307E12}"/>
              </a:ext>
            </a:extLst>
          </p:cNvPr>
          <p:cNvSpPr>
            <a:spLocks noGrp="1" noChangeAspect="1" noChangeArrowheads="1"/>
          </p:cNvSpPr>
          <p:nvPr>
            <p:ph type="body" sz="half" idx="2"/>
          </p:nvPr>
        </p:nvSpPr>
        <p:spPr bwMode="auto">
          <a:xfrm>
            <a:off x="8531525" y="948436"/>
            <a:ext cx="3517567" cy="30645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dirty="0"/>
          </a:p>
        </p:txBody>
      </p:sp>
      <p:cxnSp>
        <p:nvCxnSpPr>
          <p:cNvPr id="15" name="Прямая соединительная линия 14">
            <a:extLst>
              <a:ext uri="{FF2B5EF4-FFF2-40B4-BE49-F238E27FC236}">
                <a16:creationId xmlns:a16="http://schemas.microsoft.com/office/drawing/2014/main" id="{6ED2662A-07AB-C40A-6CB6-5230770DEC08}"/>
              </a:ext>
            </a:extLst>
          </p:cNvPr>
          <p:cNvCxnSpPr>
            <a:cxnSpLocks/>
          </p:cNvCxnSpPr>
          <p:nvPr/>
        </p:nvCxnSpPr>
        <p:spPr>
          <a:xfrm>
            <a:off x="4582160" y="5618480"/>
            <a:ext cx="7609840" cy="0"/>
          </a:xfrm>
          <a:prstGeom prst="line">
            <a:avLst/>
          </a:prstGeom>
          <a:ln>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B3275D90-3A80-F894-DF7C-16045629778A}"/>
              </a:ext>
            </a:extLst>
          </p:cNvPr>
          <p:cNvCxnSpPr>
            <a:cxnSpLocks/>
          </p:cNvCxnSpPr>
          <p:nvPr/>
        </p:nvCxnSpPr>
        <p:spPr>
          <a:xfrm>
            <a:off x="4693920" y="3355341"/>
            <a:ext cx="7498080" cy="0"/>
          </a:xfrm>
          <a:prstGeom prst="line">
            <a:avLst/>
          </a:prstGeom>
          <a:ln>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F7B419A6-EA69-90CD-C0C6-1ACB44CA11CB}"/>
              </a:ext>
            </a:extLst>
          </p:cNvPr>
          <p:cNvCxnSpPr/>
          <p:nvPr/>
        </p:nvCxnSpPr>
        <p:spPr>
          <a:xfrm>
            <a:off x="4482765" y="233680"/>
            <a:ext cx="8097520" cy="0"/>
          </a:xfrm>
          <a:prstGeom prst="line">
            <a:avLst/>
          </a:prstGeom>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39101C18-7211-7B3D-EB7B-F2A1E8209B07}"/>
              </a:ext>
            </a:extLst>
          </p:cNvPr>
          <p:cNvCxnSpPr/>
          <p:nvPr/>
        </p:nvCxnSpPr>
        <p:spPr>
          <a:xfrm>
            <a:off x="4480560" y="81280"/>
            <a:ext cx="8097520" cy="0"/>
          </a:xfrm>
          <a:prstGeom prst="line">
            <a:avLst/>
          </a:prstGeom>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5381202E-E11C-7136-451D-257B102C3538}"/>
              </a:ext>
            </a:extLst>
          </p:cNvPr>
          <p:cNvCxnSpPr/>
          <p:nvPr/>
        </p:nvCxnSpPr>
        <p:spPr>
          <a:xfrm>
            <a:off x="4582160" y="426720"/>
            <a:ext cx="8097520" cy="0"/>
          </a:xfrm>
          <a:prstGeom prst="line">
            <a:avLst/>
          </a:prstGeom>
        </p:spPr>
        <p:style>
          <a:lnRef idx="1">
            <a:schemeClr val="dk1"/>
          </a:lnRef>
          <a:fillRef idx="0">
            <a:schemeClr val="dk1"/>
          </a:fillRef>
          <a:effectRef idx="0">
            <a:schemeClr val="dk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636" y="0"/>
            <a:ext cx="9597615" cy="7198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698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1" t="19445" r="-1781" b="-19445"/>
          <a:stretch/>
        </p:blipFill>
        <p:spPr bwMode="auto">
          <a:xfrm>
            <a:off x="0" y="0"/>
            <a:ext cx="1257268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4FDF899F-4B6F-C33E-CF45-BBFA61C192BD}"/>
              </a:ext>
            </a:extLst>
          </p:cNvPr>
          <p:cNvSpPr txBox="1"/>
          <p:nvPr/>
        </p:nvSpPr>
        <p:spPr>
          <a:xfrm>
            <a:off x="0" y="5236657"/>
            <a:ext cx="12479079" cy="2369880"/>
          </a:xfrm>
          <a:prstGeom prst="rect">
            <a:avLst/>
          </a:prstGeom>
          <a:solidFill>
            <a:schemeClr val="tx1">
              <a:lumMod val="85000"/>
              <a:lumOff val="15000"/>
            </a:schemeClr>
          </a:solidFill>
          <a:effectLst>
            <a:outerShdw blurRad="50800" dist="38100" dir="2700000" algn="tl" rotWithShape="0">
              <a:prstClr val="black">
                <a:alpha val="40000"/>
              </a:prstClr>
            </a:outerShdw>
          </a:effectLst>
        </p:spPr>
        <p:txBody>
          <a:bodyPr wrap="square" rtlCol="0">
            <a:spAutoFit/>
          </a:bodyPr>
          <a:lstStyle/>
          <a:p>
            <a:r>
              <a:rPr lang="ru-RU" sz="2000" b="1" dirty="0">
                <a:solidFill>
                  <a:srgbClr val="C00000"/>
                </a:solidFill>
                <a:latin typeface="+mj-lt"/>
              </a:rPr>
              <a:t> В 1987 году Яковлев сам стал членом Политбюро, после чего Перестройка начала резко набирать обороты. </a:t>
            </a:r>
          </a:p>
          <a:p>
            <a:r>
              <a:rPr lang="ru-RU" sz="2000" b="1" dirty="0">
                <a:solidFill>
                  <a:srgbClr val="C00000"/>
                </a:solidFill>
                <a:latin typeface="+mj-lt"/>
              </a:rPr>
              <a:t>Предлагал ЦК КПСС начать создание предприятий с участием иностранного капитала и предупреждал Госплан СССР об углубляющемся отставании СССР от развитых стран, о надвигающемся тяжелом экономическом кризисе.</a:t>
            </a:r>
          </a:p>
          <a:p>
            <a:br>
              <a:rPr lang="ru-RU" sz="2400" dirty="0"/>
            </a:br>
            <a:endParaRPr lang="ru-RU" sz="2400" dirty="0">
              <a:latin typeface="+mj-lt"/>
            </a:endParaRPr>
          </a:p>
        </p:txBody>
      </p:sp>
    </p:spTree>
    <p:extLst>
      <p:ext uri="{BB962C8B-B14F-4D97-AF65-F5344CB8AC3E}">
        <p14:creationId xmlns:p14="http://schemas.microsoft.com/office/powerpoint/2010/main" val="160541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50" t="-38277" r="-1250" b="38277"/>
          <a:stretch/>
        </p:blipFill>
        <p:spPr bwMode="auto">
          <a:xfrm>
            <a:off x="159489" y="323850"/>
            <a:ext cx="12032512" cy="653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Полилиния: фигура 10">
            <a:extLst>
              <a:ext uri="{FF2B5EF4-FFF2-40B4-BE49-F238E27FC236}">
                <a16:creationId xmlns:a16="http://schemas.microsoft.com/office/drawing/2014/main" id="{D73D60F1-9EA4-72DC-F33E-B5F6FA5086CC}"/>
              </a:ext>
            </a:extLst>
          </p:cNvPr>
          <p:cNvSpPr/>
          <p:nvPr/>
        </p:nvSpPr>
        <p:spPr>
          <a:xfrm>
            <a:off x="-1151467" y="1422400"/>
            <a:ext cx="14453801" cy="5004778"/>
          </a:xfrm>
          <a:custGeom>
            <a:avLst/>
            <a:gdLst>
              <a:gd name="connsiteX0" fmla="*/ 1874791 w 12600979"/>
              <a:gd name="connsiteY0" fmla="*/ 4639460 h 4661972"/>
              <a:gd name="connsiteX1" fmla="*/ 2384745 w 12600979"/>
              <a:gd name="connsiteY1" fmla="*/ 2889790 h 4661972"/>
              <a:gd name="connsiteX2" fmla="*/ 3809099 w 12600979"/>
              <a:gd name="connsiteY2" fmla="*/ 2327083 h 4661972"/>
              <a:gd name="connsiteX3" fmla="*/ 5708237 w 12600979"/>
              <a:gd name="connsiteY3" fmla="*/ 2634814 h 4661972"/>
              <a:gd name="connsiteX4" fmla="*/ 6833653 w 12600979"/>
              <a:gd name="connsiteY4" fmla="*/ 2283121 h 4661972"/>
              <a:gd name="connsiteX5" fmla="*/ 7985445 w 12600979"/>
              <a:gd name="connsiteY5" fmla="*/ 1535775 h 4661972"/>
              <a:gd name="connsiteX6" fmla="*/ 10456083 w 12600979"/>
              <a:gd name="connsiteY6" fmla="*/ 1060990 h 4661972"/>
              <a:gd name="connsiteX7" fmla="*/ 11871645 w 12600979"/>
              <a:gd name="connsiteY7" fmla="*/ 1245629 h 4661972"/>
              <a:gd name="connsiteX8" fmla="*/ 11748553 w 12600979"/>
              <a:gd name="connsiteY8" fmla="*/ 5914 h 4661972"/>
              <a:gd name="connsiteX9" fmla="*/ 1540683 w 12600979"/>
              <a:gd name="connsiteY9" fmla="*/ 841183 h 4661972"/>
              <a:gd name="connsiteX10" fmla="*/ 10822 w 12600979"/>
              <a:gd name="connsiteY10" fmla="*/ 2283121 h 4661972"/>
              <a:gd name="connsiteX11" fmla="*/ 907637 w 12600979"/>
              <a:gd name="connsiteY11" fmla="*/ 3777814 h 4661972"/>
              <a:gd name="connsiteX12" fmla="*/ 1874791 w 12600979"/>
              <a:gd name="connsiteY12" fmla="*/ 4639460 h 466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0979" h="4661972">
                <a:moveTo>
                  <a:pt x="1874791" y="4639460"/>
                </a:moveTo>
                <a:cubicBezTo>
                  <a:pt x="2120976" y="4491456"/>
                  <a:pt x="2062360" y="3275186"/>
                  <a:pt x="2384745" y="2889790"/>
                </a:cubicBezTo>
                <a:cubicBezTo>
                  <a:pt x="2707130" y="2504394"/>
                  <a:pt x="3255184" y="2369579"/>
                  <a:pt x="3809099" y="2327083"/>
                </a:cubicBezTo>
                <a:cubicBezTo>
                  <a:pt x="4363014" y="2284587"/>
                  <a:pt x="5204145" y="2642141"/>
                  <a:pt x="5708237" y="2634814"/>
                </a:cubicBezTo>
                <a:cubicBezTo>
                  <a:pt x="6212329" y="2627487"/>
                  <a:pt x="6454118" y="2466294"/>
                  <a:pt x="6833653" y="2283121"/>
                </a:cubicBezTo>
                <a:cubicBezTo>
                  <a:pt x="7213188" y="2099948"/>
                  <a:pt x="7381707" y="1739463"/>
                  <a:pt x="7985445" y="1535775"/>
                </a:cubicBezTo>
                <a:cubicBezTo>
                  <a:pt x="8589183" y="1332087"/>
                  <a:pt x="9808383" y="1109348"/>
                  <a:pt x="10456083" y="1060990"/>
                </a:cubicBezTo>
                <a:cubicBezTo>
                  <a:pt x="11103783" y="1012632"/>
                  <a:pt x="11656233" y="1421475"/>
                  <a:pt x="11871645" y="1245629"/>
                </a:cubicBezTo>
                <a:cubicBezTo>
                  <a:pt x="12087057" y="1069783"/>
                  <a:pt x="13470380" y="73322"/>
                  <a:pt x="11748553" y="5914"/>
                </a:cubicBezTo>
                <a:cubicBezTo>
                  <a:pt x="10026726" y="-61494"/>
                  <a:pt x="3496971" y="461649"/>
                  <a:pt x="1540683" y="841183"/>
                </a:cubicBezTo>
                <a:cubicBezTo>
                  <a:pt x="-415605" y="1220717"/>
                  <a:pt x="116330" y="1793683"/>
                  <a:pt x="10822" y="2283121"/>
                </a:cubicBezTo>
                <a:cubicBezTo>
                  <a:pt x="-94686" y="2772559"/>
                  <a:pt x="598441" y="3383625"/>
                  <a:pt x="907637" y="3777814"/>
                </a:cubicBezTo>
                <a:cubicBezTo>
                  <a:pt x="1216833" y="4172002"/>
                  <a:pt x="1628606" y="4787464"/>
                  <a:pt x="1874791" y="4639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олилиния: фигура 9">
            <a:extLst>
              <a:ext uri="{FF2B5EF4-FFF2-40B4-BE49-F238E27FC236}">
                <a16:creationId xmlns:a16="http://schemas.microsoft.com/office/drawing/2014/main" id="{5B6DAD9D-6C3D-C3A5-0956-81B089CE29F6}"/>
              </a:ext>
            </a:extLst>
          </p:cNvPr>
          <p:cNvSpPr/>
          <p:nvPr/>
        </p:nvSpPr>
        <p:spPr>
          <a:xfrm>
            <a:off x="-634977" y="-95510"/>
            <a:ext cx="13832231" cy="1671244"/>
          </a:xfrm>
          <a:custGeom>
            <a:avLst/>
            <a:gdLst>
              <a:gd name="connsiteX0" fmla="*/ 573430 w 13836203"/>
              <a:gd name="connsiteY0" fmla="*/ 1669333 h 1671244"/>
              <a:gd name="connsiteX1" fmla="*/ 2718753 w 13836203"/>
              <a:gd name="connsiteY1" fmla="*/ 508748 h 1671244"/>
              <a:gd name="connsiteX2" fmla="*/ 4987169 w 13836203"/>
              <a:gd name="connsiteY2" fmla="*/ 1080248 h 1671244"/>
              <a:gd name="connsiteX3" fmla="*/ 6622538 w 13836203"/>
              <a:gd name="connsiteY3" fmla="*/ 1546241 h 1671244"/>
              <a:gd name="connsiteX4" fmla="*/ 9101969 w 13836203"/>
              <a:gd name="connsiteY4" fmla="*/ 455995 h 1671244"/>
              <a:gd name="connsiteX5" fmla="*/ 11423138 w 13836203"/>
              <a:gd name="connsiteY5" fmla="*/ 209810 h 1671244"/>
              <a:gd name="connsiteX6" fmla="*/ 13243146 w 13836203"/>
              <a:gd name="connsiteY6" fmla="*/ 429618 h 1671244"/>
              <a:gd name="connsiteX7" fmla="*/ 13524499 w 13836203"/>
              <a:gd name="connsiteY7" fmla="*/ 183433 h 1671244"/>
              <a:gd name="connsiteX8" fmla="*/ 9101969 w 13836203"/>
              <a:gd name="connsiteY8" fmla="*/ 25172 h 1671244"/>
              <a:gd name="connsiteX9" fmla="*/ 793238 w 13836203"/>
              <a:gd name="connsiteY9" fmla="*/ 16379 h 1671244"/>
              <a:gd name="connsiteX10" fmla="*/ 309661 w 13836203"/>
              <a:gd name="connsiteY10" fmla="*/ 183433 h 1671244"/>
              <a:gd name="connsiteX11" fmla="*/ 573430 w 13836203"/>
              <a:gd name="connsiteY11" fmla="*/ 1669333 h 167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6203" h="1671244">
                <a:moveTo>
                  <a:pt x="573430" y="1669333"/>
                </a:moveTo>
                <a:cubicBezTo>
                  <a:pt x="974945" y="1723552"/>
                  <a:pt x="1983130" y="606929"/>
                  <a:pt x="2718753" y="508748"/>
                </a:cubicBezTo>
                <a:cubicBezTo>
                  <a:pt x="3454376" y="410567"/>
                  <a:pt x="4336538" y="907333"/>
                  <a:pt x="4987169" y="1080248"/>
                </a:cubicBezTo>
                <a:cubicBezTo>
                  <a:pt x="5637800" y="1253163"/>
                  <a:pt x="5936738" y="1650283"/>
                  <a:pt x="6622538" y="1546241"/>
                </a:cubicBezTo>
                <a:cubicBezTo>
                  <a:pt x="7308338" y="1442199"/>
                  <a:pt x="8301869" y="678733"/>
                  <a:pt x="9101969" y="455995"/>
                </a:cubicBezTo>
                <a:cubicBezTo>
                  <a:pt x="9902069" y="233257"/>
                  <a:pt x="10732942" y="214206"/>
                  <a:pt x="11423138" y="209810"/>
                </a:cubicBezTo>
                <a:cubicBezTo>
                  <a:pt x="12113334" y="205414"/>
                  <a:pt x="12892919" y="434014"/>
                  <a:pt x="13243146" y="429618"/>
                </a:cubicBezTo>
                <a:cubicBezTo>
                  <a:pt x="13593373" y="425222"/>
                  <a:pt x="14214695" y="250841"/>
                  <a:pt x="13524499" y="183433"/>
                </a:cubicBezTo>
                <a:cubicBezTo>
                  <a:pt x="12834303" y="116025"/>
                  <a:pt x="11223846" y="53014"/>
                  <a:pt x="9101969" y="25172"/>
                </a:cubicBezTo>
                <a:cubicBezTo>
                  <a:pt x="6980092" y="-2670"/>
                  <a:pt x="2258623" y="-9998"/>
                  <a:pt x="793238" y="16379"/>
                </a:cubicBezTo>
                <a:cubicBezTo>
                  <a:pt x="-672147" y="42756"/>
                  <a:pt x="349226" y="-87663"/>
                  <a:pt x="309661" y="183433"/>
                </a:cubicBezTo>
                <a:cubicBezTo>
                  <a:pt x="270096" y="454529"/>
                  <a:pt x="171915" y="1615114"/>
                  <a:pt x="573430" y="16693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a:extLst>
              <a:ext uri="{FF2B5EF4-FFF2-40B4-BE49-F238E27FC236}">
                <a16:creationId xmlns:a16="http://schemas.microsoft.com/office/drawing/2014/main" id="{998609C4-1438-D6BC-F98F-236D2A019B31}"/>
              </a:ext>
            </a:extLst>
          </p:cNvPr>
          <p:cNvSpPr txBox="1"/>
          <p:nvPr/>
        </p:nvSpPr>
        <p:spPr>
          <a:xfrm>
            <a:off x="5046785" y="1345223"/>
            <a:ext cx="184731" cy="369332"/>
          </a:xfrm>
          <a:prstGeom prst="rect">
            <a:avLst/>
          </a:prstGeom>
          <a:noFill/>
        </p:spPr>
        <p:txBody>
          <a:bodyPr wrap="none" rtlCol="0">
            <a:spAutoFit/>
          </a:bodyPr>
          <a:lstStyle/>
          <a:p>
            <a:endParaRPr lang="ru-RU" dirty="0"/>
          </a:p>
        </p:txBody>
      </p:sp>
      <p:graphicFrame>
        <p:nvGraphicFramePr>
          <p:cNvPr id="4" name="Схема 3">
            <a:extLst>
              <a:ext uri="{FF2B5EF4-FFF2-40B4-BE49-F238E27FC236}">
                <a16:creationId xmlns:a16="http://schemas.microsoft.com/office/drawing/2014/main" id="{75D05D44-4515-7ACD-2AD5-2954612B4A90}"/>
              </a:ext>
            </a:extLst>
          </p:cNvPr>
          <p:cNvGraphicFramePr/>
          <p:nvPr>
            <p:extLst>
              <p:ext uri="{D42A27DB-BD31-4B8C-83A1-F6EECF244321}">
                <p14:modId xmlns:p14="http://schemas.microsoft.com/office/powerpoint/2010/main" val="944852755"/>
              </p:ext>
            </p:extLst>
          </p:nvPr>
        </p:nvGraphicFramePr>
        <p:xfrm>
          <a:off x="240323" y="430822"/>
          <a:ext cx="11711354" cy="5530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Прямоугольник 11">
            <a:extLst>
              <a:ext uri="{FF2B5EF4-FFF2-40B4-BE49-F238E27FC236}">
                <a16:creationId xmlns:a16="http://schemas.microsoft.com/office/drawing/2014/main" id="{534D9D45-D8F8-D86A-D85D-F3994AD61130}"/>
              </a:ext>
            </a:extLst>
          </p:cNvPr>
          <p:cNvSpPr/>
          <p:nvPr/>
        </p:nvSpPr>
        <p:spPr>
          <a:xfrm>
            <a:off x="-196112" y="5764823"/>
            <a:ext cx="1286933" cy="1093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3958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71" y="1535271"/>
            <a:ext cx="6129854" cy="34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6758763" y="603409"/>
            <a:ext cx="4947684" cy="5324535"/>
          </a:xfrm>
          <a:prstGeom prst="rect">
            <a:avLst/>
          </a:prstGeom>
        </p:spPr>
        <p:txBody>
          <a:bodyPr wrap="square">
            <a:spAutoFit/>
          </a:bodyPr>
          <a:lstStyle/>
          <a:p>
            <a:r>
              <a:rPr lang="ru-RU" sz="2000" dirty="0">
                <a:latin typeface="Bookman Old Style" pitchFamily="18" charset="0"/>
              </a:rPr>
              <a:t>На высоких партийных постах в первые годы Перестройки Яковлев выступал за развитие связей с западными странами, Израилем, Японией и Китаем. Способствовал публикации в СССР ранее запрещённых произведений Набокова, Солженицына, Рыбакова, Приставкина, Дудинцева, русских философов, снятию с «полок» около 30 ранее запрещённых фильмов. Помогал Русской православной церкви вернуть ранее реквизированные у священников церкви и монастыри и в целом — выходу религии из советского полуподполья. </a:t>
            </a:r>
          </a:p>
        </p:txBody>
      </p:sp>
    </p:spTree>
    <p:extLst>
      <p:ext uri="{BB962C8B-B14F-4D97-AF65-F5344CB8AC3E}">
        <p14:creationId xmlns:p14="http://schemas.microsoft.com/office/powerpoint/2010/main" val="69077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407349" y="501203"/>
            <a:ext cx="4299097" cy="5632311"/>
          </a:xfrm>
          <a:prstGeom prst="rect">
            <a:avLst/>
          </a:prstGeom>
        </p:spPr>
        <p:txBody>
          <a:bodyPr wrap="square">
            <a:spAutoFit/>
          </a:bodyPr>
          <a:lstStyle/>
          <a:p>
            <a:r>
              <a:rPr lang="ru-RU" dirty="0"/>
              <a:t>В марте 1990 года Яковлев стал членом Президентского Совета. В связи с этим Яковлев добровольно отказался оставаться в составе Политбюро ЦК КПСС и даже в самом ЦК. Но Президентский совет оказался недолговечной структурой, уже в конце 1990 года его распустили и сформировали вместо него уже Совет безопасности СССР, куда входили в основном «силовики». Яковлев же получил пост старшего советника Горбачёва, который, напуганный выходом Перестройки из-под контроля, начал её притормаживать. 29 июля 1991 года, разойдясь с Горбачёвым в видении перспектив СССР он отказался от поста советника и начал создавать свою партию — Движение демократических реформ.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32" y="1562986"/>
            <a:ext cx="6773802" cy="365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0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8083" y="634663"/>
            <a:ext cx="4586177" cy="4401205"/>
          </a:xfrm>
          <a:prstGeom prst="rect">
            <a:avLst/>
          </a:prstGeom>
        </p:spPr>
        <p:txBody>
          <a:bodyPr wrap="square">
            <a:spAutoFit/>
          </a:bodyPr>
          <a:lstStyle/>
          <a:p>
            <a:endParaRPr lang="ru-RU" sz="2000" b="1" dirty="0"/>
          </a:p>
          <a:p>
            <a:endParaRPr lang="ru-RU" sz="2000" b="1" dirty="0"/>
          </a:p>
          <a:p>
            <a:r>
              <a:rPr lang="ru-RU" sz="2000" b="1" dirty="0"/>
              <a:t>Реакция партийных консерваторов, воспользовавшихся ситуацией, оказалась незамедлительной: 15 августа 1991 года бюро президиума Центральной контрольной комиссии КПСС потребовала исключить бывшего члена Политбюро из рядов партии, что было сделано на следующий же день. Но всего через три дня грянул августовский путч, окончательно похоронивший всю прежнюю систему. Сама КПСС была исключена из жизни.</a:t>
            </a:r>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583" y="945755"/>
            <a:ext cx="6135170" cy="409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557374"/>
      </p:ext>
    </p:extLst>
  </p:cSld>
  <p:clrMapOvr>
    <a:masterClrMapping/>
  </p:clrMapOvr>
</p:sld>
</file>

<file path=ppt/theme/theme1.xml><?xml version="1.0" encoding="utf-8"?>
<a:theme xmlns:a="http://schemas.openxmlformats.org/drawingml/2006/main" name="1_Ретроспектива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07_TF22712842.potx" id="{E5B2A91F-D4EA-41E8-B16C-D8A932DD01C4}" vid="{E8E5ACE0-174F-47CC-8FF4-25C683725426}"/>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documentManagement/types"/>
    <ds:schemaRef ds:uri="http://purl.org/dc/dcmitype/"/>
    <ds:schemaRef ds:uri="16c05727-aa75-4e4a-9b5f-8a80a1165891"/>
    <ds:schemaRef ds:uri="http://purl.org/dc/elements/1.1/"/>
    <ds:schemaRef ds:uri="http://purl.org/dc/terms/"/>
    <ds:schemaRef ds:uri="http://schemas.microsoft.com/office/2006/metadata/properties"/>
    <ds:schemaRef ds:uri="http://www.w3.org/XML/1998/namespace"/>
    <ds:schemaRef ds:uri="71af3243-3dd4-4a8d-8c0d-dd76da1f02a5"/>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{D8A50B27-AD1C-4876-ADFB-E7D52EBAA70D}tf22712842_win32</Template>
  <TotalTime>539</TotalTime>
  <Words>808</Words>
  <Application>Microsoft Office PowerPoint</Application>
  <PresentationFormat>Широкоэкранный</PresentationFormat>
  <Paragraphs>33</Paragraphs>
  <Slides>10</Slides>
  <Notes>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Bookman Old Style</vt:lpstr>
      <vt:lpstr>Calibri</vt:lpstr>
      <vt:lpstr>Franklin Gothic Book</vt:lpstr>
      <vt:lpstr>PT Sans</vt:lpstr>
      <vt:lpstr>1_РетроспективаVTI</vt:lpstr>
      <vt:lpstr>А. Н. Яковлев – один из «архитекторов “перестройки”</vt:lpstr>
      <vt:lpstr>По исполнению совершеннолетия сразу же попал на фронт Великой отечественной: служил командиром взвода на Волховском фронте Учился на историческом факультете ярославского педвуза  Совершенствовал своё образование в Академии общественных наук при ЦК КПСС, с 1958 по 1959 годы был направлен на стажировку в Колумбийский университет (США). </vt:lpstr>
      <vt:lpstr>Смелая критика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Биография М. С. Горбачёва</dc:title>
  <dc:creator>Улю UlyaGFF</dc:creator>
  <cp:lastModifiedBy>Улю UlyaGFF</cp:lastModifiedBy>
  <cp:revision>11</cp:revision>
  <dcterms:created xsi:type="dcterms:W3CDTF">2022-12-27T12:01:21Z</dcterms:created>
  <dcterms:modified xsi:type="dcterms:W3CDTF">2023-01-07T22:29:56Z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